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handoutMasterIdLst>
    <p:handoutMasterId r:id="rId41"/>
  </p:handoutMasterIdLst>
  <p:sldIdLst>
    <p:sldId id="300" r:id="rId2"/>
    <p:sldId id="301" r:id="rId3"/>
    <p:sldId id="257" r:id="rId4"/>
    <p:sldId id="258" r:id="rId5"/>
    <p:sldId id="259" r:id="rId6"/>
    <p:sldId id="260" r:id="rId7"/>
    <p:sldId id="261" r:id="rId8"/>
    <p:sldId id="262" r:id="rId9"/>
    <p:sldId id="263" r:id="rId10"/>
    <p:sldId id="265" r:id="rId11"/>
    <p:sldId id="268" r:id="rId12"/>
    <p:sldId id="269" r:id="rId13"/>
    <p:sldId id="271" r:id="rId14"/>
    <p:sldId id="303" r:id="rId15"/>
    <p:sldId id="304" r:id="rId16"/>
    <p:sldId id="272" r:id="rId17"/>
    <p:sldId id="273" r:id="rId18"/>
    <p:sldId id="293" r:id="rId19"/>
    <p:sldId id="294" r:id="rId20"/>
    <p:sldId id="295" r:id="rId21"/>
    <p:sldId id="283" r:id="rId22"/>
    <p:sldId id="284" r:id="rId23"/>
    <p:sldId id="285" r:id="rId24"/>
    <p:sldId id="286" r:id="rId25"/>
    <p:sldId id="287" r:id="rId26"/>
    <p:sldId id="288" r:id="rId27"/>
    <p:sldId id="289" r:id="rId28"/>
    <p:sldId id="296" r:id="rId29"/>
    <p:sldId id="290" r:id="rId30"/>
    <p:sldId id="297" r:id="rId31"/>
    <p:sldId id="292" r:id="rId32"/>
    <p:sldId id="275" r:id="rId33"/>
    <p:sldId id="276" r:id="rId34"/>
    <p:sldId id="277" r:id="rId35"/>
    <p:sldId id="278" r:id="rId36"/>
    <p:sldId id="298" r:id="rId37"/>
    <p:sldId id="279" r:id="rId38"/>
    <p:sldId id="299" r:id="rId3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07" charset="0"/>
        <a:ea typeface="ヒラギノ角ゴ Pro W3" pitchFamily="-107" charset="-128"/>
        <a:cs typeface="+mn-cs"/>
      </a:defRPr>
    </a:lvl1pPr>
    <a:lvl2pPr marL="457200" algn="l" rtl="0" eaLnBrk="0" fontAlgn="base" hangingPunct="0">
      <a:spcBef>
        <a:spcPct val="0"/>
      </a:spcBef>
      <a:spcAft>
        <a:spcPct val="0"/>
      </a:spcAft>
      <a:defRPr sz="2400" kern="1200">
        <a:solidFill>
          <a:schemeClr val="tx1"/>
        </a:solidFill>
        <a:latin typeface="Times" pitchFamily="-107" charset="0"/>
        <a:ea typeface="ヒラギノ角ゴ Pro W3" pitchFamily="-107" charset="-128"/>
        <a:cs typeface="+mn-cs"/>
      </a:defRPr>
    </a:lvl2pPr>
    <a:lvl3pPr marL="914400" algn="l" rtl="0" eaLnBrk="0" fontAlgn="base" hangingPunct="0">
      <a:spcBef>
        <a:spcPct val="0"/>
      </a:spcBef>
      <a:spcAft>
        <a:spcPct val="0"/>
      </a:spcAft>
      <a:defRPr sz="2400" kern="1200">
        <a:solidFill>
          <a:schemeClr val="tx1"/>
        </a:solidFill>
        <a:latin typeface="Times" pitchFamily="-107" charset="0"/>
        <a:ea typeface="ヒラギノ角ゴ Pro W3" pitchFamily="-107" charset="-128"/>
        <a:cs typeface="+mn-cs"/>
      </a:defRPr>
    </a:lvl3pPr>
    <a:lvl4pPr marL="1371600" algn="l" rtl="0" eaLnBrk="0" fontAlgn="base" hangingPunct="0">
      <a:spcBef>
        <a:spcPct val="0"/>
      </a:spcBef>
      <a:spcAft>
        <a:spcPct val="0"/>
      </a:spcAft>
      <a:defRPr sz="2400" kern="1200">
        <a:solidFill>
          <a:schemeClr val="tx1"/>
        </a:solidFill>
        <a:latin typeface="Times" pitchFamily="-107" charset="0"/>
        <a:ea typeface="ヒラギノ角ゴ Pro W3" pitchFamily="-107" charset="-128"/>
        <a:cs typeface="+mn-cs"/>
      </a:defRPr>
    </a:lvl4pPr>
    <a:lvl5pPr marL="1828800" algn="l" rtl="0" eaLnBrk="0" fontAlgn="base" hangingPunct="0">
      <a:spcBef>
        <a:spcPct val="0"/>
      </a:spcBef>
      <a:spcAft>
        <a:spcPct val="0"/>
      </a:spcAft>
      <a:defRPr sz="2400" kern="1200">
        <a:solidFill>
          <a:schemeClr val="tx1"/>
        </a:solidFill>
        <a:latin typeface="Times" pitchFamily="-107" charset="0"/>
        <a:ea typeface="ヒラギノ角ゴ Pro W3" pitchFamily="-107" charset="-128"/>
        <a:cs typeface="+mn-cs"/>
      </a:defRPr>
    </a:lvl5pPr>
    <a:lvl6pPr marL="2286000" algn="l" defTabSz="914400" rtl="0" eaLnBrk="1" latinLnBrk="0" hangingPunct="1">
      <a:defRPr sz="2400" kern="1200">
        <a:solidFill>
          <a:schemeClr val="tx1"/>
        </a:solidFill>
        <a:latin typeface="Times" pitchFamily="-107" charset="0"/>
        <a:ea typeface="ヒラギノ角ゴ Pro W3" pitchFamily="-107" charset="-128"/>
        <a:cs typeface="+mn-cs"/>
      </a:defRPr>
    </a:lvl6pPr>
    <a:lvl7pPr marL="2743200" algn="l" defTabSz="914400" rtl="0" eaLnBrk="1" latinLnBrk="0" hangingPunct="1">
      <a:defRPr sz="2400" kern="1200">
        <a:solidFill>
          <a:schemeClr val="tx1"/>
        </a:solidFill>
        <a:latin typeface="Times" pitchFamily="-107" charset="0"/>
        <a:ea typeface="ヒラギノ角ゴ Pro W3" pitchFamily="-107" charset="-128"/>
        <a:cs typeface="+mn-cs"/>
      </a:defRPr>
    </a:lvl7pPr>
    <a:lvl8pPr marL="3200400" algn="l" defTabSz="914400" rtl="0" eaLnBrk="1" latinLnBrk="0" hangingPunct="1">
      <a:defRPr sz="2400" kern="1200">
        <a:solidFill>
          <a:schemeClr val="tx1"/>
        </a:solidFill>
        <a:latin typeface="Times" pitchFamily="-107" charset="0"/>
        <a:ea typeface="ヒラギノ角ゴ Pro W3" pitchFamily="-107" charset="-128"/>
        <a:cs typeface="+mn-cs"/>
      </a:defRPr>
    </a:lvl8pPr>
    <a:lvl9pPr marL="3657600" algn="l" defTabSz="914400" rtl="0" eaLnBrk="1" latinLnBrk="0" hangingPunct="1">
      <a:defRPr sz="2400" kern="1200">
        <a:solidFill>
          <a:schemeClr val="tx1"/>
        </a:solidFill>
        <a:latin typeface="Times" pitchFamily="-107" charset="0"/>
        <a:ea typeface="ヒラギノ角ゴ Pro W3"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145"/>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449" autoAdjust="0"/>
    <p:restoredTop sz="96900" autoAdjust="0"/>
  </p:normalViewPr>
  <p:slideViewPr>
    <p:cSldViewPr>
      <p:cViewPr varScale="1">
        <p:scale>
          <a:sx n="79" d="100"/>
          <a:sy n="79" d="100"/>
        </p:scale>
        <p:origin x="-13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686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A607610-0BD7-46C1-B3B0-17A002C9775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52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FFC48CD-0C07-413A-9CA0-99111BF4F1FF}" type="datetimeFigureOut">
              <a:rPr lang="en-US"/>
              <a:pPr/>
              <a:t>6/14/2009</a:t>
            </a:fld>
            <a:endParaRPr lang="en-US"/>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53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90C804-AE91-4E8D-9C94-89BDA8D772F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3F1AA579-890A-4800-B739-71852B54178F}" type="slidenum">
              <a:rPr lang="en-US" sz="1200" b="1">
                <a:latin typeface="Arial" charset="0"/>
                <a:ea typeface="ＭＳ Ｐゴシック" pitchFamily="-112" charset="-128"/>
              </a:rPr>
              <a:pPr algn="r" defTabSz="931863"/>
              <a:t>19</a:t>
            </a:fld>
            <a:endParaRPr lang="en-US" sz="1200" b="1">
              <a:latin typeface="Arial" charset="0"/>
              <a:ea typeface="ＭＳ Ｐゴシック" pitchFamily="-112"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8" y="4416425"/>
            <a:ext cx="5140325" cy="4183063"/>
          </a:xfrm>
        </p:spPr>
        <p:txBody>
          <a:bodyPr lIns="93177" tIns="46589" rIns="93177" bIns="46589"/>
          <a:lstStyle/>
          <a:p>
            <a:r>
              <a:rPr lang="en-US" b="1"/>
              <a:t>A Team was Formed</a:t>
            </a:r>
            <a:endParaRPr lang="en-US"/>
          </a:p>
          <a:p>
            <a:r>
              <a:rPr lang="en-US" b="1"/>
              <a:t>(Graphic – Team Photo)</a:t>
            </a:r>
            <a:endParaRPr lang="en-US"/>
          </a:p>
          <a:p>
            <a:r>
              <a:rPr lang="en-US"/>
              <a:t>A team of volunteers representing all employee groups was formed last January.  </a:t>
            </a:r>
          </a:p>
          <a:p>
            <a:r>
              <a:rPr lang="en-US"/>
              <a:t>This team was called the Guiding Coalition.</a:t>
            </a:r>
          </a:p>
          <a:p>
            <a:r>
              <a:rPr lang="en-US"/>
              <a:t>Members, please stand when I call your name, and remain standing:</a:t>
            </a:r>
          </a:p>
          <a:p>
            <a:r>
              <a:rPr lang="en-US"/>
              <a:t>Paul Adams</a:t>
            </a:r>
          </a:p>
          <a:p>
            <a:r>
              <a:rPr lang="en-US"/>
              <a:t>Bruce Busby</a:t>
            </a:r>
          </a:p>
          <a:p>
            <a:r>
              <a:rPr lang="en-US"/>
              <a:t>Gary Corrigan</a:t>
            </a:r>
          </a:p>
          <a:p>
            <a:r>
              <a:rPr lang="en-US"/>
              <a:t>Judy Ennis</a:t>
            </a:r>
          </a:p>
          <a:p>
            <a:r>
              <a:rPr lang="en-US"/>
              <a:t>Cynthia Eschenburg</a:t>
            </a:r>
          </a:p>
          <a:p>
            <a:r>
              <a:rPr lang="en-US"/>
              <a:t>Betsy Johnson</a:t>
            </a:r>
          </a:p>
          <a:p>
            <a:r>
              <a:rPr lang="en-US"/>
              <a:t>Gene Lapko</a:t>
            </a:r>
          </a:p>
          <a:p>
            <a:r>
              <a:rPr lang="en-US"/>
              <a:t>Dave Matheny</a:t>
            </a:r>
          </a:p>
          <a:p>
            <a:r>
              <a:rPr lang="en-US"/>
              <a:t>Brian Paskvan</a:t>
            </a:r>
          </a:p>
          <a:p>
            <a:r>
              <a:rPr lang="en-US"/>
              <a:t>Tom Perin</a:t>
            </a:r>
          </a:p>
          <a:p>
            <a:r>
              <a:rPr lang="en-US"/>
              <a:t>Shelby Pierce</a:t>
            </a:r>
          </a:p>
          <a:p>
            <a:r>
              <a:rPr lang="en-US"/>
              <a:t>Karen Reed</a:t>
            </a:r>
          </a:p>
          <a:p>
            <a:r>
              <a:rPr lang="en-US"/>
              <a:t>John Satkowski</a:t>
            </a:r>
          </a:p>
          <a:p>
            <a:r>
              <a:rPr lang="en-US"/>
              <a:t>Mike Schmitz</a:t>
            </a:r>
          </a:p>
          <a:p>
            <a:r>
              <a:rPr lang="en-US"/>
              <a:t>Paul Unger</a:t>
            </a:r>
          </a:p>
          <a:p>
            <a:r>
              <a:rPr lang="en-US"/>
              <a:t>Verne Walker</a:t>
            </a:r>
          </a:p>
          <a:p>
            <a:r>
              <a:rPr lang="en-US"/>
              <a:t>Jason Zielinskii</a:t>
            </a:r>
          </a:p>
          <a:p>
            <a:r>
              <a:rPr lang="en-US"/>
              <a:t> </a:t>
            </a:r>
          </a:p>
          <a:p>
            <a:r>
              <a:rPr lang="en-US"/>
              <a:t>Gretchen Carroll, Professor of Marketing/Management and Coordinator of the Owens Leadership Academy facilitated the Guiding Coalition.  </a:t>
            </a:r>
          </a:p>
          <a:p>
            <a:r>
              <a:rPr lang="en-US"/>
              <a:t>Vice Chair Dee Talmage of the Board of Trustees participated in the Guiding Coalition meetings.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A6EF4F07-FB14-4D41-93B5-DBEB3CA13D07}" type="slidenum">
              <a:rPr lang="en-US" sz="1200" b="1">
                <a:latin typeface="Arial" charset="0"/>
                <a:ea typeface="ＭＳ Ｐゴシック" pitchFamily="-112" charset="-128"/>
              </a:rPr>
              <a:pPr algn="r" defTabSz="931863"/>
              <a:t>20</a:t>
            </a:fld>
            <a:endParaRPr lang="en-US" sz="1200" b="1">
              <a:latin typeface="Arial" charset="0"/>
              <a:ea typeface="ＭＳ Ｐゴシック" pitchFamily="-112"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8" y="4416425"/>
            <a:ext cx="5140325" cy="4183063"/>
          </a:xfrm>
        </p:spPr>
        <p:txBody>
          <a:bodyPr lIns="93177" tIns="46589" rIns="93177" bIns="46589"/>
          <a:lstStyle/>
          <a:p>
            <a:r>
              <a:rPr lang="en-US" b="1"/>
              <a:t>“Our Iceberg is Melting”</a:t>
            </a:r>
            <a:endParaRPr lang="en-US"/>
          </a:p>
          <a:p>
            <a:r>
              <a:rPr lang="en-US"/>
              <a:t>The Team adapted Professor John Kotter’s process of how to bring about change, successfully, as illustrated in his book, </a:t>
            </a:r>
            <a:r>
              <a:rPr lang="en-US" u="sng"/>
              <a:t>Our Iceberg is Melting</a:t>
            </a:r>
            <a:r>
              <a:rPr lang="en-US"/>
              <a:t>.</a:t>
            </a:r>
          </a:p>
          <a:p>
            <a:r>
              <a:rPr lang="en-US"/>
              <a:t>If you haven’t read this book yet, it’s about a colony of penguins who live on an iceberg that is melting.  Concerned about this condition, a team of penguins explores ways to find a new home.  If you’ve ever observed penguins, then you know that they are very predictable.  Very resistant to change.  But urgency prevailed because the colony’s very survival depended on change.  So, they had to “decide what to do” and “make it happen.”  Even then it wasn’t over, they had to “make it stick” by creating a new vision.  And they did too.  Not only did they find the perfect iceberg, but they envisioned something really innovative for penguins.  They became nomads.  By staying on the move, the penguins keep the momentum of change going.  </a:t>
            </a:r>
          </a:p>
          <a:p>
            <a:r>
              <a:rPr lang="en-US"/>
              <a:t>At Owens, the guiding team explored ways to achieve collaborative leadership.</a:t>
            </a:r>
          </a:p>
          <a:p>
            <a:r>
              <a:rPr lang="en-US"/>
              <a:t>They got down to the root of the College’s traditional committee structure.</a:t>
            </a:r>
          </a:p>
          <a:p>
            <a:r>
              <a:rPr lang="en-US"/>
              <a:t>They looked back at what happened in the past, but they did not stare.</a:t>
            </a:r>
          </a:p>
          <a:p>
            <a:r>
              <a:rPr lang="en-US"/>
              <a:t>The team met weekly for seven months, and now they will present a </a:t>
            </a:r>
          </a:p>
          <a:p>
            <a:r>
              <a:rPr lang="en-US"/>
              <a:t>NEW VISION for the future based on TRUST, ACTION and ACCOUNTABILITY.</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8F079170-B593-442C-8ACF-76F0F566F73E}" type="slidenum">
              <a:rPr lang="en-US" sz="1200" b="1">
                <a:latin typeface="Arial" charset="0"/>
                <a:ea typeface="ＭＳ Ｐゴシック" pitchFamily="-112" charset="-128"/>
              </a:rPr>
              <a:pPr algn="r" defTabSz="931863"/>
              <a:t>28</a:t>
            </a:fld>
            <a:endParaRPr lang="en-US" sz="1200" b="1">
              <a:latin typeface="Arial" charset="0"/>
              <a:ea typeface="ＭＳ Ｐゴシック" pitchFamily="-112"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8" y="4416425"/>
            <a:ext cx="5140325" cy="4183063"/>
          </a:xfrm>
        </p:spPr>
        <p:txBody>
          <a:bodyPr lIns="93177" tIns="46589" rIns="93177" bIns="46589"/>
          <a:lstStyle/>
          <a:p>
            <a:r>
              <a:rPr lang="en-US" b="1"/>
              <a:t>Creating the Environment</a:t>
            </a:r>
            <a:endParaRPr lang="en-US"/>
          </a:p>
          <a:p>
            <a:r>
              <a:rPr lang="en-US"/>
              <a:t>Shared leadership needs an environment in which it can thrive.  </a:t>
            </a:r>
          </a:p>
          <a:p>
            <a:r>
              <a:rPr lang="en-US"/>
              <a:t>We already have an essential ingredient in place.</a:t>
            </a:r>
          </a:p>
          <a:p>
            <a:r>
              <a:rPr lang="en-US"/>
              <a:t>  </a:t>
            </a:r>
          </a:p>
          <a:p>
            <a:r>
              <a:rPr lang="en-US"/>
              <a:t>It’s YOU.  …A caring faculty and dedicated staff who create quality experiences for our students.  </a:t>
            </a:r>
          </a:p>
          <a:p>
            <a:r>
              <a:rPr lang="en-US"/>
              <a:t>Student success is our mission.  We know it.  We do it.  We are ALL part of it.</a:t>
            </a:r>
          </a:p>
          <a:p>
            <a:r>
              <a:rPr lang="en-US"/>
              <a:t>So, let’s do it with a winning attitude.  </a:t>
            </a:r>
          </a:p>
          <a:p>
            <a:endParaRPr lang="en-US"/>
          </a:p>
          <a:p>
            <a:r>
              <a:rPr lang="en-US"/>
              <a:t>Our message of unity is ….</a:t>
            </a:r>
          </a:p>
          <a:p>
            <a:r>
              <a:rPr lang="en-US" b="1"/>
              <a:t>“Learning Is The Sum Of All That We Are!”</a:t>
            </a:r>
          </a:p>
          <a:p>
            <a:endParaRPr lang="en-US"/>
          </a:p>
          <a:p>
            <a:r>
              <a:rPr lang="en-US"/>
              <a:t>This message reflects the principles of AQIP, our Academic Quality Improvement Program, through which we achieve our accreditation with the Higher Learning Commission.  </a:t>
            </a:r>
          </a:p>
          <a:p>
            <a:r>
              <a:rPr lang="en-US"/>
              <a:t>Quality will serve as the umbrella of our model of Shared Leadership.</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579E1EF7-C2C8-4FE4-AE44-3CE4C53997FB}" type="slidenum">
              <a:rPr lang="en-US" sz="1200" b="1">
                <a:latin typeface="Arial" charset="0"/>
                <a:ea typeface="ＭＳ Ｐゴシック" pitchFamily="-112" charset="-128"/>
              </a:rPr>
              <a:pPr algn="r" defTabSz="931863"/>
              <a:t>36</a:t>
            </a:fld>
            <a:endParaRPr lang="en-US" sz="1200" b="1">
              <a:latin typeface="Arial" charset="0"/>
              <a:ea typeface="ＭＳ Ｐゴシック" pitchFamily="-112" charset="-128"/>
            </a:endParaRPr>
          </a:p>
        </p:txBody>
      </p:sp>
      <p:sp>
        <p:nvSpPr>
          <p:cNvPr id="6553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5038" y="4416425"/>
            <a:ext cx="5140325" cy="4183063"/>
          </a:xfrm>
        </p:spPr>
        <p:txBody>
          <a:bodyPr lIns="93177" tIns="46589" rIns="93177" bIns="46589"/>
          <a:lstStyle/>
          <a:p>
            <a:r>
              <a:rPr lang="en-US"/>
              <a:t>It will involve supporting each other in a culture that values… </a:t>
            </a:r>
            <a:endParaRPr lang="en-US" sz="1000"/>
          </a:p>
          <a:p>
            <a:r>
              <a:rPr lang="en-US"/>
              <a:t>Trust</a:t>
            </a:r>
            <a:endParaRPr lang="en-US" sz="1000"/>
          </a:p>
          <a:p>
            <a:pPr lvl="1"/>
            <a:r>
              <a:rPr lang="en-US"/>
              <a:t>This is when we KNOW that we can RELY each other, our processes and our systems.</a:t>
            </a:r>
            <a:endParaRPr lang="en-US" sz="1000"/>
          </a:p>
          <a:p>
            <a:r>
              <a:rPr lang="en-US"/>
              <a:t>Action</a:t>
            </a:r>
            <a:endParaRPr lang="en-US" sz="1000"/>
          </a:p>
          <a:p>
            <a:pPr lvl="1"/>
            <a:r>
              <a:rPr lang="en-US"/>
              <a:t>All of us will need to GET INVOLVED.  Collaboration and communication with each other will become second nature. </a:t>
            </a:r>
            <a:endParaRPr lang="en-US" sz="1000"/>
          </a:p>
          <a:p>
            <a:r>
              <a:rPr lang="en-US"/>
              <a:t>Accountability</a:t>
            </a:r>
            <a:endParaRPr lang="en-US" sz="1000"/>
          </a:p>
          <a:p>
            <a:pPr lvl="1"/>
            <a:r>
              <a:rPr lang="en-US"/>
              <a:t>To support the values of Trust and Action, we must be responsible and accountable for all that we do.  </a:t>
            </a:r>
            <a:endParaRPr lang="en-US" sz="1000"/>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E7834-7694-415F-9F3C-8B20FC3544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0B213-3FB7-4CBA-8AA7-8463010A3A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C2EE7-9387-41F8-A669-372B7C7790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C32924-058F-4EA6-A41E-3908C2F04A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0F94F-6821-46C2-88E2-AB40C15F38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625959-67B7-49C8-9AB9-E423DEC38F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8104C2-33C0-4EF5-AF5B-76A43F54BC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31CA3D-A5F1-4117-8331-BB798ACC6E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8567D3-585B-4432-8068-E986EC925C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E851E3-B15B-4D32-947D-62CDE4FE1A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53525E-ED64-436B-860F-44ADFBBDBE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ED7917-7EB3-409F-9FD6-ADC89FED77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ヒラギノ角ゴ Pro W3" pitchFamily="-107" charset="-128"/>
          <a:cs typeface="+mj-cs"/>
        </a:defRPr>
      </a:lvl1pPr>
      <a:lvl2pPr algn="ctr" rtl="0" eaLnBrk="0" fontAlgn="base" hangingPunct="0">
        <a:spcBef>
          <a:spcPct val="0"/>
        </a:spcBef>
        <a:spcAft>
          <a:spcPct val="0"/>
        </a:spcAft>
        <a:defRPr sz="4400">
          <a:solidFill>
            <a:schemeClr val="tx2"/>
          </a:solidFill>
          <a:latin typeface="Times" pitchFamily="-107" charset="0"/>
          <a:ea typeface="ヒラギノ角ゴ Pro W3" pitchFamily="-107" charset="-128"/>
        </a:defRPr>
      </a:lvl2pPr>
      <a:lvl3pPr algn="ctr" rtl="0" eaLnBrk="0" fontAlgn="base" hangingPunct="0">
        <a:spcBef>
          <a:spcPct val="0"/>
        </a:spcBef>
        <a:spcAft>
          <a:spcPct val="0"/>
        </a:spcAft>
        <a:defRPr sz="4400">
          <a:solidFill>
            <a:schemeClr val="tx2"/>
          </a:solidFill>
          <a:latin typeface="Times" pitchFamily="-107" charset="0"/>
          <a:ea typeface="ヒラギノ角ゴ Pro W3" pitchFamily="-107" charset="-128"/>
        </a:defRPr>
      </a:lvl3pPr>
      <a:lvl4pPr algn="ctr" rtl="0" eaLnBrk="0" fontAlgn="base" hangingPunct="0">
        <a:spcBef>
          <a:spcPct val="0"/>
        </a:spcBef>
        <a:spcAft>
          <a:spcPct val="0"/>
        </a:spcAft>
        <a:defRPr sz="4400">
          <a:solidFill>
            <a:schemeClr val="tx2"/>
          </a:solidFill>
          <a:latin typeface="Times" pitchFamily="-107" charset="0"/>
          <a:ea typeface="ヒラギノ角ゴ Pro W3" pitchFamily="-107" charset="-128"/>
        </a:defRPr>
      </a:lvl4pPr>
      <a:lvl5pPr algn="ctr" rtl="0" eaLnBrk="0" fontAlgn="base" hangingPunct="0">
        <a:spcBef>
          <a:spcPct val="0"/>
        </a:spcBef>
        <a:spcAft>
          <a:spcPct val="0"/>
        </a:spcAft>
        <a:defRPr sz="4400">
          <a:solidFill>
            <a:schemeClr val="tx2"/>
          </a:solidFill>
          <a:latin typeface="Times" pitchFamily="-107" charset="0"/>
          <a:ea typeface="ヒラギノ角ゴ Pro W3" pitchFamily="-107"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pitchFamily="-107"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07"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07"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07"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07"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Gretchen_carroll@owens.edu"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logo_gradient"/>
          <p:cNvPicPr>
            <a:picLocks noChangeAspect="1" noChangeArrowheads="1"/>
          </p:cNvPicPr>
          <p:nvPr/>
        </p:nvPicPr>
        <p:blipFill>
          <a:blip r:embed="rId2"/>
          <a:srcRect/>
          <a:stretch>
            <a:fillRect/>
          </a:stretch>
        </p:blipFill>
        <p:spPr bwMode="auto">
          <a:xfrm>
            <a:off x="0" y="0"/>
            <a:ext cx="9145588" cy="7086600"/>
          </a:xfrm>
          <a:prstGeom prst="rect">
            <a:avLst/>
          </a:prstGeom>
          <a:noFill/>
          <a:ln w="9525">
            <a:noFill/>
            <a:miter lim="800000"/>
            <a:headEnd/>
            <a:tailEnd/>
          </a:ln>
        </p:spPr>
      </p:pic>
      <p:sp>
        <p:nvSpPr>
          <p:cNvPr id="70660" name="Text Box 6"/>
          <p:cNvSpPr txBox="1">
            <a:spLocks noChangeArrowheads="1"/>
          </p:cNvSpPr>
          <p:nvPr/>
        </p:nvSpPr>
        <p:spPr bwMode="auto">
          <a:xfrm>
            <a:off x="838200" y="914400"/>
            <a:ext cx="8305800" cy="6955750"/>
          </a:xfrm>
          <a:prstGeom prst="rect">
            <a:avLst/>
          </a:prstGeom>
          <a:noFill/>
          <a:ln w="9525">
            <a:noFill/>
            <a:miter lim="800000"/>
            <a:headEnd/>
            <a:tailEnd/>
          </a:ln>
        </p:spPr>
        <p:txBody>
          <a:bodyPr>
            <a:spAutoFit/>
          </a:bodyPr>
          <a:lstStyle/>
          <a:p>
            <a:pPr algn="r">
              <a:spcAft>
                <a:spcPts val="1000"/>
              </a:spcAft>
              <a:tabLst>
                <a:tab pos="114300" algn="l"/>
              </a:tabLst>
            </a:pPr>
            <a:r>
              <a:rPr lang="en-US" sz="4800" b="1" dirty="0"/>
              <a:t>Advancing Academic Quality Through An Innovative Model of Shared Leadership</a:t>
            </a:r>
          </a:p>
          <a:p>
            <a:pPr>
              <a:spcAft>
                <a:spcPts val="1000"/>
              </a:spcAft>
              <a:tabLst>
                <a:tab pos="114300" algn="l"/>
              </a:tabLst>
            </a:pPr>
            <a:r>
              <a:rPr lang="en-US" dirty="0">
                <a:solidFill>
                  <a:srgbClr val="CD2026"/>
                </a:solidFill>
              </a:rPr>
              <a:t>					</a:t>
            </a:r>
            <a:r>
              <a:rPr lang="en-US" dirty="0" smtClean="0">
                <a:solidFill>
                  <a:srgbClr val="CD2026"/>
                </a:solidFill>
              </a:rPr>
              <a:t>Rose Marie </a:t>
            </a:r>
            <a:r>
              <a:rPr lang="en-US" dirty="0" err="1" smtClean="0">
                <a:solidFill>
                  <a:srgbClr val="CD2026"/>
                </a:solidFill>
              </a:rPr>
              <a:t>Kuceyeski</a:t>
            </a:r>
            <a:r>
              <a:rPr lang="en-US" dirty="0" smtClean="0">
                <a:solidFill>
                  <a:srgbClr val="CD2026"/>
                </a:solidFill>
              </a:rPr>
              <a:t>, </a:t>
            </a:r>
            <a:r>
              <a:rPr lang="en-US" dirty="0" smtClean="0">
                <a:solidFill>
                  <a:srgbClr val="CD2026"/>
                </a:solidFill>
              </a:rPr>
              <a:t>Ph.D</a:t>
            </a:r>
            <a:r>
              <a:rPr lang="en-US" dirty="0">
                <a:solidFill>
                  <a:srgbClr val="CD2026"/>
                </a:solidFill>
              </a:rPr>
              <a:t>.</a:t>
            </a:r>
          </a:p>
          <a:p>
            <a:pPr algn="r">
              <a:spcAft>
                <a:spcPts val="1000"/>
              </a:spcAft>
              <a:tabLst>
                <a:tab pos="114300" algn="l"/>
              </a:tabLst>
            </a:pPr>
            <a:r>
              <a:rPr lang="en-US" dirty="0">
                <a:solidFill>
                  <a:srgbClr val="CD2026"/>
                </a:solidFill>
              </a:rPr>
              <a:t>Gretchen K. Carroll, J.D.,M.B.A.</a:t>
            </a:r>
            <a:endParaRPr lang="en-US" dirty="0">
              <a:solidFill>
                <a:srgbClr val="0000FF"/>
              </a:solidFill>
              <a:latin typeface="Times New Roman" pitchFamily="18" charset="0"/>
            </a:endParaRPr>
          </a:p>
          <a:p>
            <a:pPr>
              <a:spcAft>
                <a:spcPts val="1000"/>
              </a:spcAft>
              <a:tabLst>
                <a:tab pos="114300" algn="l"/>
              </a:tabLst>
            </a:pPr>
            <a:endParaRPr lang="en-US" dirty="0">
              <a:latin typeface="Times New Roman" pitchFamily="18" charset="0"/>
            </a:endParaRPr>
          </a:p>
          <a:p>
            <a:pPr marL="342900" lvl="2">
              <a:tabLst>
                <a:tab pos="114300" algn="l"/>
              </a:tabLst>
            </a:pPr>
            <a:endParaRPr lang="en-US" dirty="0">
              <a:latin typeface="Times New Roman" pitchFamily="18" charset="0"/>
            </a:endParaRPr>
          </a:p>
          <a:p>
            <a:pPr marL="342900" lvl="2">
              <a:tabLst>
                <a:tab pos="114300" algn="l"/>
              </a:tabLst>
            </a:pPr>
            <a:endParaRPr lang="en-US" dirty="0">
              <a:latin typeface="Times New Roman" pitchFamily="18" charset="0"/>
            </a:endParaRPr>
          </a:p>
          <a:p>
            <a:pPr>
              <a:spcAft>
                <a:spcPts val="1000"/>
              </a:spcAft>
              <a:tabLst>
                <a:tab pos="114300" algn="l"/>
              </a:tabLst>
            </a:pPr>
            <a:endParaRPr lang="en-US" dirty="0">
              <a:latin typeface="Times New Roman" pitchFamily="18" charset="0"/>
            </a:endParaRPr>
          </a:p>
          <a:p>
            <a:pPr>
              <a:spcAft>
                <a:spcPts val="1000"/>
              </a:spcAft>
              <a:tabLst>
                <a:tab pos="114300" algn="l"/>
              </a:tabLst>
            </a:pPr>
            <a:endParaRPr lang="en-US" dirty="0">
              <a:latin typeface="Times New Roman" pitchFamily="18" charset="0"/>
            </a:endParaRPr>
          </a:p>
          <a:p>
            <a:pPr>
              <a:spcBef>
                <a:spcPct val="50000"/>
              </a:spcBef>
              <a:tabLst>
                <a:tab pos="114300" algn="l"/>
              </a:tabLst>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23556"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pic>
        <p:nvPicPr>
          <p:cNvPr id="23558" name="Picture 6"/>
          <p:cNvPicPr>
            <a:picLocks noChangeAspect="1" noChangeArrowheads="1"/>
          </p:cNvPicPr>
          <p:nvPr/>
        </p:nvPicPr>
        <p:blipFill>
          <a:blip r:embed="rId3"/>
          <a:srcRect/>
          <a:stretch>
            <a:fillRect/>
          </a:stretch>
        </p:blipFill>
        <p:spPr bwMode="auto">
          <a:xfrm>
            <a:off x="0" y="-152400"/>
            <a:ext cx="6443663" cy="6443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26627" name="Text Box 6"/>
          <p:cNvSpPr txBox="1">
            <a:spLocks noChangeArrowheads="1"/>
          </p:cNvSpPr>
          <p:nvPr/>
        </p:nvSpPr>
        <p:spPr bwMode="auto">
          <a:xfrm>
            <a:off x="609600" y="1219200"/>
            <a:ext cx="8305800" cy="579438"/>
          </a:xfrm>
          <a:prstGeom prst="rect">
            <a:avLst/>
          </a:prstGeom>
          <a:noFill/>
          <a:ln w="9525">
            <a:noFill/>
            <a:miter lim="800000"/>
            <a:headEnd/>
            <a:tailEnd/>
          </a:ln>
        </p:spPr>
        <p:txBody>
          <a:bodyPr>
            <a:spAutoFit/>
          </a:bodyPr>
          <a:lstStyle/>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533400" y="762000"/>
            <a:ext cx="6934200" cy="3651250"/>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26630" name="Rectangle 6"/>
          <p:cNvSpPr>
            <a:spLocks noChangeArrowheads="1"/>
          </p:cNvSpPr>
          <p:nvPr/>
        </p:nvSpPr>
        <p:spPr bwMode="auto">
          <a:xfrm>
            <a:off x="609600" y="838200"/>
            <a:ext cx="6934200" cy="4967288"/>
          </a:xfrm>
          <a:prstGeom prst="rect">
            <a:avLst/>
          </a:prstGeom>
          <a:noFill/>
          <a:ln w="9525">
            <a:noFill/>
            <a:miter lim="800000"/>
            <a:headEnd/>
            <a:tailEnd/>
          </a:ln>
          <a:effectLst/>
        </p:spPr>
        <p:txBody>
          <a:bodyPr>
            <a:spAutoFit/>
          </a:bodyPr>
          <a:lstStyle/>
          <a:p>
            <a:pPr eaLnBrk="1" hangingPunct="1">
              <a:spcBef>
                <a:spcPct val="50000"/>
              </a:spcBef>
              <a:buClr>
                <a:schemeClr val="hlink"/>
              </a:buClr>
              <a:buSzPct val="80000"/>
              <a:buFont typeface="Wingdings" pitchFamily="2" charset="2"/>
              <a:buNone/>
            </a:pPr>
            <a:r>
              <a:rPr lang="en-US" sz="3200">
                <a:effectLst>
                  <a:outerShdw blurRad="38100" dist="38100" dir="2700000" algn="tl">
                    <a:srgbClr val="C0C0C0"/>
                  </a:outerShdw>
                </a:effectLst>
                <a:latin typeface="Tahoma" pitchFamily="34" charset="0"/>
              </a:rPr>
              <a:t>Although we’d made tremendous progress with all of these initiatives we didn’t have a formalized leadership model that linked them all together.</a:t>
            </a:r>
          </a:p>
          <a:p>
            <a:pPr eaLnBrk="1" hangingPunct="1">
              <a:spcBef>
                <a:spcPct val="50000"/>
              </a:spcBef>
              <a:buClr>
                <a:schemeClr val="hlink"/>
              </a:buClr>
              <a:buSzPct val="80000"/>
              <a:buFont typeface="Wingdings" pitchFamily="2" charset="2"/>
              <a:buNone/>
            </a:pPr>
            <a:r>
              <a:rPr lang="en-US" sz="3200">
                <a:effectLst>
                  <a:outerShdw blurRad="38100" dist="38100" dir="2700000" algn="tl">
                    <a:srgbClr val="C0C0C0"/>
                  </a:outerShdw>
                </a:effectLst>
                <a:latin typeface="Tahoma" pitchFamily="34" charset="0"/>
              </a:rPr>
              <a:t>So, the President empanelled a team to research leadership models that might be applicable to OCC.  </a:t>
            </a:r>
          </a:p>
          <a:p>
            <a:pPr eaLnBrk="1" hangingPunct="1">
              <a:spcBef>
                <a:spcPct val="50000"/>
              </a:spcBef>
              <a:buClr>
                <a:schemeClr val="hlink"/>
              </a:buClr>
              <a:buSzPct val="80000"/>
              <a:buFont typeface="Wingdings" pitchFamily="2" charset="2"/>
              <a:buChar char="n"/>
            </a:pPr>
            <a:endParaRPr lang="en-US" sz="3200">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27651"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27653" name="Rectangle 5"/>
          <p:cNvSpPr>
            <a:spLocks noChangeArrowheads="1"/>
          </p:cNvSpPr>
          <p:nvPr/>
        </p:nvSpPr>
        <p:spPr bwMode="auto">
          <a:xfrm>
            <a:off x="609600" y="0"/>
            <a:ext cx="7696200" cy="6246813"/>
          </a:xfrm>
          <a:prstGeom prst="rect">
            <a:avLst/>
          </a:prstGeom>
          <a:noFill/>
          <a:ln w="9525">
            <a:noFill/>
            <a:miter lim="800000"/>
            <a:headEnd/>
            <a:tailEnd/>
          </a:ln>
          <a:effectLst/>
        </p:spPr>
        <p:txBody>
          <a:bodyPr>
            <a:spAutoFit/>
          </a:bodyPr>
          <a:lstStyle/>
          <a:p>
            <a:r>
              <a:rPr lang="en-US" sz="3600">
                <a:solidFill>
                  <a:schemeClr val="bg1"/>
                </a:solidFill>
                <a:effectLst>
                  <a:outerShdw blurRad="38100" dist="38100" dir="2700000" algn="tl">
                    <a:srgbClr val="C0C0C0"/>
                  </a:outerShdw>
                </a:effectLst>
                <a:latin typeface="Tahoma" pitchFamily="34" charset="0"/>
              </a:rPr>
              <a:t>THE TEAM’S CONCLUSION?</a:t>
            </a:r>
            <a:r>
              <a:rPr lang="en-US" sz="3200">
                <a:solidFill>
                  <a:schemeClr val="bg1"/>
                </a:solidFill>
                <a:effectLst>
                  <a:outerShdw blurRad="38100" dist="38100" dir="2700000" algn="tl">
                    <a:srgbClr val="C0C0C0"/>
                  </a:outerShdw>
                </a:effectLst>
                <a:latin typeface="Tahoma" pitchFamily="34" charset="0"/>
              </a:rPr>
              <a:t> </a:t>
            </a:r>
          </a:p>
          <a:p>
            <a:endParaRPr lang="en-US" sz="3200">
              <a:solidFill>
                <a:schemeClr val="bg1"/>
              </a:solidFill>
              <a:effectLst>
                <a:outerShdw blurRad="38100" dist="38100" dir="2700000" algn="tl">
                  <a:srgbClr val="C0C0C0"/>
                </a:outerShdw>
              </a:effectLst>
              <a:latin typeface="Tahoma" pitchFamily="34" charset="0"/>
            </a:endParaRPr>
          </a:p>
          <a:p>
            <a:r>
              <a:rPr lang="en-US" sz="3200">
                <a:effectLst>
                  <a:outerShdw blurRad="38100" dist="38100" dir="2700000" algn="tl">
                    <a:srgbClr val="C0C0C0"/>
                  </a:outerShdw>
                </a:effectLst>
                <a:latin typeface="Tahoma" pitchFamily="34" charset="0"/>
              </a:rPr>
              <a:t>Because of  the driving forces of change in the 21st century, and our unique situation with AQIP, SHN, and Process Management, none of the traditional models as described by Birnbaum, or other scholars, were applicable to OCC. </a:t>
            </a:r>
          </a:p>
          <a:p>
            <a:endParaRPr lang="en-US" sz="3200">
              <a:effectLst>
                <a:outerShdw blurRad="38100" dist="38100" dir="2700000" algn="tl">
                  <a:srgbClr val="C0C0C0"/>
                </a:outerShdw>
              </a:effectLst>
              <a:latin typeface="Tahoma" pitchFamily="34" charset="0"/>
            </a:endParaRPr>
          </a:p>
          <a:p>
            <a:r>
              <a:rPr lang="en-US" sz="3200">
                <a:effectLst>
                  <a:outerShdw blurRad="38100" dist="38100" dir="2700000" algn="tl">
                    <a:srgbClr val="C0C0C0"/>
                  </a:outerShdw>
                </a:effectLst>
                <a:latin typeface="Tahoma" pitchFamily="34" charset="0"/>
              </a:rPr>
              <a:t>Create a collaborative leadership model unique to OCC. </a:t>
            </a:r>
          </a:p>
          <a:p>
            <a:pPr eaLnBrk="1" hangingPunct="1">
              <a:spcBef>
                <a:spcPct val="50000"/>
              </a:spcBef>
              <a:buClr>
                <a:schemeClr val="hlink"/>
              </a:buClr>
              <a:buSzPct val="80000"/>
              <a:buFont typeface="Wingdings" pitchFamily="2" charset="2"/>
              <a:buNone/>
            </a:pPr>
            <a:endParaRPr lang="en-US" sz="3200">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logo_gradient"/>
          <p:cNvPicPr>
            <a:picLocks noChangeAspect="1" noChangeArrowheads="1"/>
          </p:cNvPicPr>
          <p:nvPr/>
        </p:nvPicPr>
        <p:blipFill>
          <a:blip r:embed="rId2"/>
          <a:srcRect/>
          <a:stretch>
            <a:fillRect/>
          </a:stretch>
        </p:blipFill>
        <p:spPr bwMode="auto">
          <a:xfrm>
            <a:off x="-152400" y="0"/>
            <a:ext cx="9296400" cy="7011988"/>
          </a:xfrm>
          <a:prstGeom prst="rect">
            <a:avLst/>
          </a:prstGeom>
          <a:noFill/>
          <a:ln w="9525">
            <a:noFill/>
            <a:miter lim="800000"/>
            <a:headEnd/>
            <a:tailEnd/>
          </a:ln>
        </p:spPr>
      </p:pic>
      <p:sp>
        <p:nvSpPr>
          <p:cNvPr id="29699"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29702" name="Rectangle 6"/>
          <p:cNvSpPr>
            <a:spLocks noChangeArrowheads="1"/>
          </p:cNvSpPr>
          <p:nvPr/>
        </p:nvSpPr>
        <p:spPr bwMode="auto">
          <a:xfrm>
            <a:off x="0" y="0"/>
            <a:ext cx="7207250" cy="3565525"/>
          </a:xfrm>
          <a:prstGeom prst="rect">
            <a:avLst/>
          </a:prstGeom>
          <a:noFill/>
          <a:ln w="9525">
            <a:noFill/>
            <a:miter lim="800000"/>
            <a:headEnd/>
            <a:tailEnd/>
          </a:ln>
          <a:effectLst/>
        </p:spPr>
        <p:txBody>
          <a:bodyPr>
            <a:spAutoFit/>
          </a:bodyPr>
          <a:lstStyle/>
          <a:p>
            <a:r>
              <a:rPr lang="en-US" sz="3600">
                <a:solidFill>
                  <a:schemeClr val="bg1"/>
                </a:solidFill>
                <a:effectLst>
                  <a:outerShdw blurRad="38100" dist="38100" dir="2700000" algn="tl">
                    <a:srgbClr val="C0C0C0"/>
                  </a:outerShdw>
                </a:effectLst>
                <a:latin typeface="Tahoma" pitchFamily="34" charset="0"/>
              </a:rPr>
              <a:t>THE RECOMMENDATION?</a:t>
            </a:r>
            <a:r>
              <a:rPr lang="en-US">
                <a:solidFill>
                  <a:schemeClr val="bg1"/>
                </a:solidFill>
                <a:effectLst>
                  <a:outerShdw blurRad="38100" dist="38100" dir="2700000" algn="tl">
                    <a:srgbClr val="C0C0C0"/>
                  </a:outerShdw>
                </a:effectLst>
                <a:latin typeface="Tahoma" pitchFamily="34" charset="0"/>
              </a:rPr>
              <a:t> </a:t>
            </a:r>
          </a:p>
          <a:p>
            <a:endParaRPr lang="en-US">
              <a:solidFill>
                <a:schemeClr val="bg1"/>
              </a:solidFill>
              <a:effectLst>
                <a:outerShdw blurRad="38100" dist="38100" dir="2700000" algn="tl">
                  <a:srgbClr val="C0C0C0"/>
                </a:outerShdw>
              </a:effectLst>
              <a:latin typeface="Tahoma" pitchFamily="34" charset="0"/>
            </a:endParaRPr>
          </a:p>
          <a:p>
            <a:endParaRPr lang="en-US">
              <a:solidFill>
                <a:schemeClr val="bg1"/>
              </a:solidFill>
              <a:effectLst>
                <a:outerShdw blurRad="38100" dist="38100" dir="2700000" algn="tl">
                  <a:srgbClr val="C0C0C0"/>
                </a:outerShdw>
              </a:effectLst>
              <a:latin typeface="Tahoma" pitchFamily="34" charset="0"/>
            </a:endParaRPr>
          </a:p>
          <a:p>
            <a:endParaRPr lang="en-US">
              <a:solidFill>
                <a:schemeClr val="tx2"/>
              </a:solidFill>
              <a:effectLst>
                <a:outerShdw blurRad="38100" dist="38100" dir="2700000" algn="tl">
                  <a:srgbClr val="C0C0C0"/>
                </a:outerShdw>
              </a:effectLst>
            </a:endParaRPr>
          </a:p>
          <a:p>
            <a:r>
              <a:rPr lang="en-US" sz="4000">
                <a:solidFill>
                  <a:schemeClr val="tx2"/>
                </a:solidFill>
                <a:effectLst>
                  <a:outerShdw blurRad="38100" dist="38100" dir="2700000" algn="tl">
                    <a:srgbClr val="C0C0C0"/>
                  </a:outerShdw>
                </a:effectLst>
                <a:latin typeface="Tahoma" pitchFamily="34" charset="0"/>
              </a:rPr>
              <a:t>Create and adopt a pluralistic and adaptive leadership model.</a:t>
            </a:r>
          </a:p>
          <a:p>
            <a:endParaRPr lang="en-US" sz="4000">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73731"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rPr>
              <a:t>ADAPTIVE LEADERSHIP</a:t>
            </a:r>
            <a:endParaRPr lang="en-US">
              <a:solidFill>
                <a:schemeClr val="bg1"/>
              </a:solidFill>
              <a:latin typeface="Tahoma" pitchFamily="34" charset="0"/>
            </a:endParaRPr>
          </a:p>
        </p:txBody>
      </p:sp>
      <p:sp>
        <p:nvSpPr>
          <p:cNvPr id="73732" name="Text Box 6"/>
          <p:cNvSpPr txBox="1">
            <a:spLocks noChangeArrowheads="1"/>
          </p:cNvSpPr>
          <p:nvPr/>
        </p:nvSpPr>
        <p:spPr bwMode="auto">
          <a:xfrm>
            <a:off x="457200" y="1143000"/>
            <a:ext cx="8305800" cy="2846388"/>
          </a:xfrm>
          <a:prstGeom prst="rect">
            <a:avLst/>
          </a:prstGeom>
          <a:noFill/>
          <a:ln w="9525">
            <a:noFill/>
            <a:miter lim="800000"/>
            <a:headEnd/>
            <a:tailEnd/>
          </a:ln>
        </p:spPr>
        <p:txBody>
          <a:bodyPr>
            <a:spAutoFit/>
          </a:bodyPr>
          <a:lstStyle/>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990600"/>
            <a:ext cx="8001000" cy="5853910"/>
          </a:xfrm>
          <a:prstGeom prst="rect">
            <a:avLst/>
          </a:prstGeom>
          <a:noFill/>
          <a:ln w="9525">
            <a:noFill/>
            <a:miter lim="800000"/>
            <a:headEnd/>
            <a:tailEnd/>
          </a:ln>
        </p:spPr>
        <p:txBody>
          <a:bodyPr>
            <a:spAutoFit/>
          </a:bodyPr>
          <a:lstStyle/>
          <a:p>
            <a:pPr>
              <a:tabLst>
                <a:tab pos="114300" algn="l"/>
              </a:tabLst>
            </a:pPr>
            <a:r>
              <a:rPr lang="en-US" dirty="0">
                <a:latin typeface="Tahoma" pitchFamily="34" charset="0"/>
              </a:rPr>
              <a:t>A framework for attaining employee commitment to actively participate in the adaptive challenges and decision-making process of the college. Requires people to do their part and take responsibility.</a:t>
            </a:r>
          </a:p>
          <a:p>
            <a:pPr>
              <a:tabLst>
                <a:tab pos="114300" algn="l"/>
              </a:tabLst>
            </a:pPr>
            <a:endParaRPr lang="en-US" dirty="0">
              <a:latin typeface="Tahoma" pitchFamily="34" charset="0"/>
            </a:endParaRPr>
          </a:p>
          <a:p>
            <a:pPr>
              <a:tabLst>
                <a:tab pos="114300" algn="l"/>
              </a:tabLst>
            </a:pPr>
            <a:r>
              <a:rPr lang="en-US" dirty="0">
                <a:latin typeface="Tahoma" pitchFamily="34" charset="0"/>
              </a:rPr>
              <a:t>Adaptive decisions are non-technical and not </a:t>
            </a:r>
            <a:r>
              <a:rPr lang="en-US" dirty="0" smtClean="0">
                <a:latin typeface="Tahoma" pitchFamily="34" charset="0"/>
              </a:rPr>
              <a:t>routine: </a:t>
            </a:r>
            <a:r>
              <a:rPr lang="en-US" dirty="0">
                <a:latin typeface="Tahoma" pitchFamily="34" charset="0"/>
              </a:rPr>
              <a:t>reengineering, restructuring, quality programs, strategic change, cultural change, crisis, persistent conflict. </a:t>
            </a:r>
          </a:p>
          <a:p>
            <a:pPr>
              <a:tabLst>
                <a:tab pos="114300" algn="l"/>
              </a:tabLst>
            </a:pPr>
            <a:endParaRPr lang="en-US" dirty="0">
              <a:latin typeface="Tahoma" pitchFamily="34" charset="0"/>
            </a:endParaRPr>
          </a:p>
          <a:p>
            <a:pPr>
              <a:tabLst>
                <a:tab pos="114300" algn="l"/>
              </a:tabLst>
            </a:pPr>
            <a:r>
              <a:rPr lang="en-US" dirty="0">
                <a:latin typeface="Tahoma" pitchFamily="34" charset="0"/>
              </a:rPr>
              <a:t>"Adaptive leadership requires an experimental mindset rather than an 'I've got the answers' mindset.”</a:t>
            </a:r>
          </a:p>
          <a:p>
            <a:pPr>
              <a:tabLst>
                <a:tab pos="114300" algn="l"/>
              </a:tabLst>
            </a:pPr>
            <a:r>
              <a:rPr lang="en-US" sz="1200" dirty="0"/>
              <a:t>Heifetz, et al. (2004). Dimensions of adaptive leadership</a:t>
            </a:r>
            <a:r>
              <a:rPr lang="en-US" dirty="0"/>
              <a:t>.</a:t>
            </a:r>
          </a:p>
          <a:p>
            <a:pPr>
              <a:tabLst>
                <a:tab pos="114300" algn="l"/>
              </a:tabLst>
            </a:pPr>
            <a:r>
              <a:rPr lang="en-US" sz="1200" dirty="0"/>
              <a:t>Randall, L. M., &amp; </a:t>
            </a:r>
            <a:r>
              <a:rPr lang="en-US" sz="1200" dirty="0" err="1"/>
              <a:t>Coakley</a:t>
            </a:r>
            <a:r>
              <a:rPr lang="en-US" sz="1200" dirty="0"/>
              <a:t>, L. A. (2007). Applying adaptive leadership to successful change initiatives in academia. </a:t>
            </a:r>
            <a:r>
              <a:rPr lang="en-US" sz="1200" i="1" dirty="0"/>
              <a:t>Leadership &amp; Organization Development Journal, 28(4),</a:t>
            </a:r>
            <a:r>
              <a:rPr lang="en-US" sz="1200" dirty="0"/>
              <a:t> 325-335.</a:t>
            </a:r>
          </a:p>
          <a:p>
            <a:pPr eaLnBrk="1" hangingPunct="1">
              <a:spcBef>
                <a:spcPct val="20000"/>
              </a:spcBef>
              <a:buClr>
                <a:schemeClr val="accent2"/>
              </a:buClr>
              <a:buSzPct val="75000"/>
              <a:buFont typeface="Wingdings" pitchFamily="2" charset="2"/>
              <a:buNone/>
              <a:tabLst>
                <a:tab pos="114300" algn="l"/>
              </a:tabLst>
            </a:pPr>
            <a:endParaRPr lang="en-US" sz="1200" dirty="0"/>
          </a:p>
          <a:p>
            <a:pPr>
              <a:tabLst>
                <a:tab pos="114300" algn="l"/>
              </a:tabLst>
            </a:pPr>
            <a:endParaRPr lang="en-US" dirty="0"/>
          </a:p>
          <a:p>
            <a:pPr eaLnBrk="1" hangingPunct="1">
              <a:lnSpc>
                <a:spcPct val="80000"/>
              </a:lnSpc>
              <a:spcBef>
                <a:spcPct val="20000"/>
              </a:spcBef>
              <a:buClr>
                <a:schemeClr val="accent2"/>
              </a:buClr>
              <a:buSzPct val="75000"/>
              <a:buFont typeface="Wingdings" pitchFamily="2" charset="2"/>
              <a:buChar char="n"/>
              <a:tabLst>
                <a:tab pos="114300" algn="l"/>
              </a:tabLst>
            </a:pPr>
            <a:endParaRPr lang="en-US" i="1"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74755"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rPr>
              <a:t>PLURALISTIC LEADERSHIP</a:t>
            </a:r>
            <a:endParaRPr lang="en-US">
              <a:solidFill>
                <a:schemeClr val="bg1"/>
              </a:solidFill>
              <a:latin typeface="Tahoma" pitchFamily="34" charset="0"/>
            </a:endParaRPr>
          </a:p>
        </p:txBody>
      </p:sp>
      <p:sp>
        <p:nvSpPr>
          <p:cNvPr id="74756"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295400"/>
            <a:ext cx="8001000" cy="4108450"/>
          </a:xfrm>
          <a:prstGeom prst="rect">
            <a:avLst/>
          </a:prstGeom>
          <a:noFill/>
          <a:ln w="9525">
            <a:noFill/>
            <a:miter lim="800000"/>
            <a:headEnd/>
            <a:tailEnd/>
          </a:ln>
        </p:spPr>
        <p:txBody>
          <a:bodyPr>
            <a:spAutoFit/>
          </a:bodyPr>
          <a:lstStyle/>
          <a:p>
            <a:pPr>
              <a:tabLst>
                <a:tab pos="114300" algn="l"/>
              </a:tabLst>
            </a:pPr>
            <a:r>
              <a:rPr lang="en-US">
                <a:latin typeface="Tahoma" pitchFamily="34" charset="0"/>
              </a:rPr>
              <a:t>A new leadership framework for thinking about the role of leaders, the various perspectives of diverse leaders, and the leadership process at the institution</a:t>
            </a:r>
          </a:p>
          <a:p>
            <a:pPr>
              <a:tabLst>
                <a:tab pos="114300" algn="l"/>
              </a:tabLst>
            </a:pPr>
            <a:endParaRPr lang="en-US">
              <a:latin typeface="Tahoma" pitchFamily="34" charset="0"/>
            </a:endParaRPr>
          </a:p>
          <a:p>
            <a:pPr>
              <a:tabLst>
                <a:tab pos="114300" algn="l"/>
              </a:tabLst>
            </a:pPr>
            <a:r>
              <a:rPr lang="en-US">
                <a:latin typeface="Tahoma" pitchFamily="34" charset="0"/>
              </a:rPr>
              <a:t>Pluralistic cultures draw on the collective diverse voices of all the stakeholders (e.g., students, full and part-time faculty, full and part-time staff, administrators, business/industry, community partners, alumni, board members) and includes these major stakeholders in the adaptive decision making process.</a:t>
            </a:r>
          </a:p>
          <a:p>
            <a:pPr>
              <a:tabLst>
                <a:tab pos="114300" algn="l"/>
              </a:tabLst>
            </a:pPr>
            <a:endParaRPr lang="en-US" sz="1200">
              <a:latin typeface="Tahoma" pitchFamily="34" charset="0"/>
            </a:endParaRPr>
          </a:p>
          <a:p>
            <a:pPr>
              <a:tabLst>
                <a:tab pos="114300" algn="l"/>
              </a:tabLst>
            </a:pPr>
            <a:r>
              <a:rPr lang="en-US" sz="1200"/>
              <a:t>Kezar, A., (2000),  Pluralistic leadership incorporating diverse voices. The Journal of Higher Education, 71/6.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30723"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30725" name="Rectangle 5"/>
          <p:cNvSpPr>
            <a:spLocks noChangeArrowheads="1"/>
          </p:cNvSpPr>
          <p:nvPr/>
        </p:nvSpPr>
        <p:spPr bwMode="auto">
          <a:xfrm>
            <a:off x="609600" y="0"/>
            <a:ext cx="7696200" cy="6184900"/>
          </a:xfrm>
          <a:prstGeom prst="rect">
            <a:avLst/>
          </a:prstGeom>
          <a:noFill/>
          <a:ln w="9525">
            <a:noFill/>
            <a:miter lim="800000"/>
            <a:headEnd/>
            <a:tailEnd/>
          </a:ln>
          <a:effectLst/>
        </p:spPr>
        <p:txBody>
          <a:bodyPr>
            <a:spAutoFit/>
          </a:bodyPr>
          <a:lstStyle/>
          <a:p>
            <a:r>
              <a:rPr lang="en-US" sz="3200">
                <a:solidFill>
                  <a:schemeClr val="bg1"/>
                </a:solidFill>
                <a:effectLst>
                  <a:outerShdw blurRad="38100" dist="38100" dir="2700000" algn="tl">
                    <a:srgbClr val="C0C0C0"/>
                  </a:outerShdw>
                </a:effectLst>
                <a:latin typeface="Tahoma" pitchFamily="34" charset="0"/>
              </a:rPr>
              <a:t>“ONWARD- HO” </a:t>
            </a:r>
          </a:p>
          <a:p>
            <a:endParaRPr lang="en-US" sz="3200">
              <a:solidFill>
                <a:schemeClr val="bg1"/>
              </a:solidFill>
              <a:effectLst>
                <a:outerShdw blurRad="38100" dist="38100" dir="2700000" algn="tl">
                  <a:srgbClr val="C0C0C0"/>
                </a:outerShdw>
              </a:effectLst>
              <a:latin typeface="Tahoma" pitchFamily="34" charset="0"/>
            </a:endParaRPr>
          </a:p>
          <a:p>
            <a:r>
              <a:rPr lang="en-US" sz="3200">
                <a:effectLst>
                  <a:outerShdw blurRad="38100" dist="38100" dir="2700000" algn="tl">
                    <a:srgbClr val="C0C0C0"/>
                  </a:outerShdw>
                </a:effectLst>
                <a:latin typeface="Tahoma" pitchFamily="34" charset="0"/>
              </a:rPr>
              <a:t>A faculty facilitator, from the School of Business, was given release time to move the project forward.</a:t>
            </a:r>
          </a:p>
          <a:p>
            <a:endParaRPr lang="en-US" sz="3200">
              <a:effectLst>
                <a:outerShdw blurRad="38100" dist="38100" dir="2700000" algn="tl">
                  <a:srgbClr val="C0C0C0"/>
                </a:outerShdw>
              </a:effectLst>
              <a:latin typeface="Tahoma" pitchFamily="34" charset="0"/>
            </a:endParaRPr>
          </a:p>
          <a:p>
            <a:r>
              <a:rPr lang="en-US" sz="3200">
                <a:effectLst>
                  <a:outerShdw blurRad="38100" dist="38100" dir="2700000" algn="tl">
                    <a:srgbClr val="C0C0C0"/>
                  </a:outerShdw>
                </a:effectLst>
                <a:latin typeface="Tahoma" pitchFamily="34" charset="0"/>
              </a:rPr>
              <a:t>The facilitator researched successful organizational change and leadership models and decided to follow the advice of organizational change expert, John Kotter. </a:t>
            </a:r>
          </a:p>
          <a:p>
            <a:pPr eaLnBrk="1" hangingPunct="1">
              <a:spcBef>
                <a:spcPct val="50000"/>
              </a:spcBef>
              <a:buClr>
                <a:schemeClr val="hlink"/>
              </a:buClr>
              <a:buSzPct val="80000"/>
              <a:buFont typeface="Wingdings" pitchFamily="2" charset="2"/>
              <a:buNone/>
            </a:pPr>
            <a:r>
              <a:rPr lang="en-US" sz="3200">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31747"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31749" name="Rectangle 5"/>
          <p:cNvSpPr>
            <a:spLocks noChangeArrowheads="1"/>
          </p:cNvSpPr>
          <p:nvPr/>
        </p:nvSpPr>
        <p:spPr bwMode="auto">
          <a:xfrm>
            <a:off x="854075" y="0"/>
            <a:ext cx="7435850" cy="6962775"/>
          </a:xfrm>
          <a:prstGeom prst="rect">
            <a:avLst/>
          </a:prstGeom>
          <a:noFill/>
          <a:ln w="9525">
            <a:noFill/>
            <a:miter lim="800000"/>
            <a:headEnd/>
            <a:tailEnd/>
          </a:ln>
          <a:effectLst/>
        </p:spPr>
        <p:txBody>
          <a:bodyPr>
            <a:spAutoFit/>
          </a:bodyPr>
          <a:lstStyle/>
          <a:p>
            <a:r>
              <a:rPr lang="en-US" sz="3200">
                <a:solidFill>
                  <a:schemeClr val="bg1"/>
                </a:solidFill>
                <a:effectLst>
                  <a:outerShdw blurRad="38100" dist="38100" dir="2700000" algn="tl">
                    <a:srgbClr val="C0C0C0"/>
                  </a:outerShdw>
                </a:effectLst>
                <a:latin typeface="Tahoma" pitchFamily="34" charset="0"/>
              </a:rPr>
              <a:t>KOTTER’S 8 STEP CHANGE PROCESS </a:t>
            </a:r>
          </a:p>
          <a:p>
            <a:endParaRPr lang="en-US" sz="3200" b="1">
              <a:effectLst>
                <a:outerShdw blurRad="38100" dist="38100" dir="2700000" algn="tl">
                  <a:srgbClr val="C0C0C0"/>
                </a:outerShdw>
              </a:effectLst>
              <a:latin typeface="Tahoma" pitchFamily="34" charset="0"/>
            </a:endParaRPr>
          </a:p>
          <a:p>
            <a:r>
              <a:rPr lang="en-US" sz="3200">
                <a:effectLst>
                  <a:outerShdw blurRad="38100" dist="38100" dir="2700000" algn="tl">
                    <a:srgbClr val="C0C0C0"/>
                  </a:outerShdw>
                </a:effectLst>
                <a:latin typeface="Tahoma" pitchFamily="34" charset="0"/>
              </a:rPr>
              <a:t>1.</a:t>
            </a:r>
            <a:r>
              <a:rPr lang="en-US" sz="3200" b="1">
                <a:effectLst>
                  <a:outerShdw blurRad="38100" dist="38100" dir="2700000" algn="tl">
                    <a:srgbClr val="C0C0C0"/>
                  </a:outerShdw>
                </a:effectLst>
                <a:latin typeface="Tahoma" pitchFamily="34" charset="0"/>
              </a:rPr>
              <a:t> </a:t>
            </a:r>
            <a:r>
              <a:rPr lang="en-US" sz="3200">
                <a:effectLst>
                  <a:outerShdw blurRad="38100" dist="38100" dir="2700000" algn="tl">
                    <a:srgbClr val="C0C0C0"/>
                  </a:outerShdw>
                </a:effectLst>
                <a:latin typeface="Tahoma" pitchFamily="34" charset="0"/>
              </a:rPr>
              <a:t>Create a Sense of Urgency.</a:t>
            </a:r>
          </a:p>
          <a:p>
            <a:r>
              <a:rPr lang="en-US" sz="3200">
                <a:effectLst>
                  <a:outerShdw blurRad="38100" dist="38100" dir="2700000" algn="tl">
                    <a:srgbClr val="C0C0C0"/>
                  </a:outerShdw>
                </a:effectLst>
                <a:latin typeface="Tahoma" pitchFamily="34" charset="0"/>
              </a:rPr>
              <a:t>2. Pull Together the Guiding Team. </a:t>
            </a:r>
          </a:p>
          <a:p>
            <a:r>
              <a:rPr lang="en-US" sz="3200">
                <a:effectLst>
                  <a:outerShdw blurRad="38100" dist="38100" dir="2700000" algn="tl">
                    <a:srgbClr val="C0C0C0"/>
                  </a:outerShdw>
                </a:effectLst>
                <a:latin typeface="Tahoma" pitchFamily="34" charset="0"/>
              </a:rPr>
              <a:t>3. Develop the Change Vision and Strategy. </a:t>
            </a:r>
          </a:p>
          <a:p>
            <a:r>
              <a:rPr lang="en-US" sz="3200">
                <a:effectLst>
                  <a:outerShdw blurRad="38100" dist="38100" dir="2700000" algn="tl">
                    <a:srgbClr val="C0C0C0"/>
                  </a:outerShdw>
                </a:effectLst>
                <a:latin typeface="Tahoma" pitchFamily="34" charset="0"/>
              </a:rPr>
              <a:t>4. Communicate for Understanding and Buy-in. </a:t>
            </a:r>
          </a:p>
          <a:p>
            <a:r>
              <a:rPr lang="en-US" sz="3200">
                <a:effectLst>
                  <a:outerShdw blurRad="38100" dist="38100" dir="2700000" algn="tl">
                    <a:srgbClr val="C0C0C0"/>
                  </a:outerShdw>
                </a:effectLst>
                <a:latin typeface="Tahoma" pitchFamily="34" charset="0"/>
              </a:rPr>
              <a:t>5. Empower Others to Act. </a:t>
            </a:r>
          </a:p>
          <a:p>
            <a:r>
              <a:rPr lang="en-US" sz="3200">
                <a:effectLst>
                  <a:outerShdw blurRad="38100" dist="38100" dir="2700000" algn="tl">
                    <a:srgbClr val="C0C0C0"/>
                  </a:outerShdw>
                </a:effectLst>
                <a:latin typeface="Tahoma" pitchFamily="34" charset="0"/>
              </a:rPr>
              <a:t>6. Produce Short-Term Wins. </a:t>
            </a:r>
          </a:p>
          <a:p>
            <a:r>
              <a:rPr lang="en-US" sz="3200">
                <a:effectLst>
                  <a:outerShdw blurRad="38100" dist="38100" dir="2700000" algn="tl">
                    <a:srgbClr val="C0C0C0"/>
                  </a:outerShdw>
                </a:effectLst>
                <a:latin typeface="Tahoma" pitchFamily="34" charset="0"/>
              </a:rPr>
              <a:t>7. Don’t Let Up. </a:t>
            </a:r>
          </a:p>
          <a:p>
            <a:r>
              <a:rPr lang="en-US" sz="3200">
                <a:effectLst>
                  <a:outerShdw blurRad="38100" dist="38100" dir="2700000" algn="tl">
                    <a:srgbClr val="C0C0C0"/>
                  </a:outerShdw>
                </a:effectLst>
                <a:latin typeface="Tahoma" pitchFamily="34" charset="0"/>
              </a:rPr>
              <a:t>8. Create a New Culture. </a:t>
            </a:r>
          </a:p>
          <a:p>
            <a:endParaRPr lang="en-US" sz="3200">
              <a:effectLst>
                <a:outerShdw blurRad="38100" dist="38100" dir="2700000" algn="tl">
                  <a:srgbClr val="C0C0C0"/>
                </a:outerShdw>
              </a:effectLst>
              <a:latin typeface="Tahoma" pitchFamily="34" charset="0"/>
            </a:endParaRPr>
          </a:p>
          <a:p>
            <a:pPr eaLnBrk="1" hangingPunct="1">
              <a:lnSpc>
                <a:spcPct val="90000"/>
              </a:lnSpc>
              <a:spcBef>
                <a:spcPct val="20000"/>
              </a:spcBef>
              <a:buClr>
                <a:schemeClr val="hlink"/>
              </a:buClr>
              <a:buSzPct val="80000"/>
              <a:buFont typeface="Wingdings" pitchFamily="2" charset="2"/>
              <a:buNone/>
            </a:pPr>
            <a:endParaRPr lang="en-US" sz="3200">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logo_gradient"/>
          <p:cNvPicPr>
            <a:picLocks noChangeAspect="1" noChangeArrowheads="1"/>
          </p:cNvPicPr>
          <p:nvPr/>
        </p:nvPicPr>
        <p:blipFill>
          <a:blip r:embed="rId2"/>
          <a:srcRect/>
          <a:stretch>
            <a:fillRect/>
          </a:stretch>
        </p:blipFill>
        <p:spPr bwMode="auto">
          <a:xfrm>
            <a:off x="-1588" y="0"/>
            <a:ext cx="9145588" cy="6859588"/>
          </a:xfrm>
          <a:prstGeom prst="rect">
            <a:avLst/>
          </a:prstGeom>
          <a:noFill/>
          <a:ln w="9525">
            <a:noFill/>
            <a:miter lim="800000"/>
            <a:headEnd/>
            <a:tailEnd/>
          </a:ln>
        </p:spPr>
      </p:pic>
      <p:sp>
        <p:nvSpPr>
          <p:cNvPr id="53251"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effectLst>
                  <a:outerShdw blurRad="38100" dist="38100" dir="2700000" algn="tl">
                    <a:srgbClr val="C0C0C0"/>
                  </a:outerShdw>
                </a:effectLst>
                <a:latin typeface="Tahoma" pitchFamily="34" charset="0"/>
              </a:rPr>
              <a:t>SO, WE PUT TOGETHER A GUIDING COALITION…</a:t>
            </a:r>
            <a:endParaRPr lang="en-US" sz="2800">
              <a:solidFill>
                <a:schemeClr val="bg1"/>
              </a:solidFill>
              <a:latin typeface="Tahoma" pitchFamily="34" charset="0"/>
            </a:endParaRPr>
          </a:p>
        </p:txBody>
      </p:sp>
      <p:sp>
        <p:nvSpPr>
          <p:cNvPr id="53252"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143000"/>
            <a:ext cx="8001000" cy="4497388"/>
          </a:xfrm>
          <a:prstGeom prst="rect">
            <a:avLst/>
          </a:prstGeom>
          <a:noFill/>
          <a:ln w="9525">
            <a:noFill/>
            <a:miter lim="800000"/>
            <a:headEnd/>
            <a:tailEnd/>
          </a:ln>
        </p:spPr>
        <p:txBody>
          <a:bodyPr>
            <a:spAutoFit/>
          </a:bodyPr>
          <a:lstStyle/>
          <a:p>
            <a:pPr>
              <a:lnSpc>
                <a:spcPct val="160000"/>
              </a:lnSpc>
              <a:spcAft>
                <a:spcPts val="1000"/>
              </a:spcAft>
              <a:tabLst>
                <a:tab pos="114300" algn="l"/>
              </a:tabLst>
            </a:pPr>
            <a:r>
              <a:rPr lang="en-US" sz="3200">
                <a:effectLst>
                  <a:outerShdw blurRad="38100" dist="38100" dir="2700000" algn="tl">
                    <a:srgbClr val="C0C0C0"/>
                  </a:outerShdw>
                </a:effectLst>
                <a:latin typeface="Tahoma" pitchFamily="34" charset="0"/>
              </a:rPr>
              <a:t>that met weekly for 9 months….</a:t>
            </a:r>
          </a:p>
          <a:p>
            <a:pPr>
              <a:lnSpc>
                <a:spcPct val="160000"/>
              </a:lnSpc>
              <a:spcAft>
                <a:spcPts val="1000"/>
              </a:spcAft>
              <a:tabLst>
                <a:tab pos="114300" algn="l"/>
              </a:tabLst>
            </a:pPr>
            <a:r>
              <a:rPr lang="en-US" sz="3200">
                <a:effectLst>
                  <a:outerShdw blurRad="38100" dist="38100" dir="2700000" algn="tl">
                    <a:srgbClr val="C0C0C0"/>
                  </a:outerShdw>
                </a:effectLst>
                <a:latin typeface="Tahoma" pitchFamily="34" charset="0"/>
              </a:rPr>
              <a:t>worked diligently…..</a:t>
            </a:r>
          </a:p>
          <a:p>
            <a:pPr>
              <a:lnSpc>
                <a:spcPct val="160000"/>
              </a:lnSpc>
              <a:spcAft>
                <a:spcPts val="1000"/>
              </a:spcAft>
              <a:tabLst>
                <a:tab pos="114300" algn="l"/>
              </a:tabLst>
            </a:pPr>
            <a:r>
              <a:rPr lang="en-US" sz="3200">
                <a:effectLst>
                  <a:outerShdw blurRad="38100" dist="38100" dir="2700000" algn="tl">
                    <a:srgbClr val="C0C0C0"/>
                  </a:outerShdw>
                </a:effectLst>
                <a:latin typeface="Tahoma" pitchFamily="34" charset="0"/>
              </a:rPr>
              <a:t>interacted respectfully….</a:t>
            </a:r>
          </a:p>
          <a:p>
            <a:pPr>
              <a:lnSpc>
                <a:spcPct val="160000"/>
              </a:lnSpc>
              <a:spcAft>
                <a:spcPts val="1000"/>
              </a:spcAft>
              <a:tabLst>
                <a:tab pos="114300" algn="l"/>
              </a:tabLst>
            </a:pPr>
            <a:r>
              <a:rPr lang="en-US" sz="3200">
                <a:effectLst>
                  <a:outerShdw blurRad="38100" dist="38100" dir="2700000" algn="tl">
                    <a:srgbClr val="C0C0C0"/>
                  </a:outerShdw>
                </a:effectLst>
                <a:latin typeface="Tahoma" pitchFamily="34" charset="0"/>
              </a:rPr>
              <a:t>created a collaborative leadership model….</a:t>
            </a:r>
          </a:p>
          <a:p>
            <a:pPr>
              <a:lnSpc>
                <a:spcPct val="160000"/>
              </a:lnSpc>
              <a:spcAft>
                <a:spcPts val="1000"/>
              </a:spcAft>
              <a:tabLst>
                <a:tab pos="114300" algn="l"/>
              </a:tabLst>
            </a:pPr>
            <a:r>
              <a:rPr lang="en-US" sz="3200">
                <a:effectLst>
                  <a:outerShdw blurRad="38100" dist="38100" dir="2700000" algn="tl">
                    <a:srgbClr val="C0C0C0"/>
                  </a:outerShdw>
                </a:effectLst>
                <a:latin typeface="Tahoma" pitchFamily="34" charset="0"/>
              </a:rPr>
              <a:t>that was uniquely our own…. </a:t>
            </a:r>
            <a:endParaRPr lang="en-US" sz="32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8"/>
          <p:cNvSpPr>
            <a:spLocks noChangeArrowheads="1"/>
          </p:cNvSpPr>
          <p:nvPr/>
        </p:nvSpPr>
        <p:spPr bwMode="auto">
          <a:xfrm>
            <a:off x="6905625" y="4073525"/>
            <a:ext cx="184150" cy="457200"/>
          </a:xfrm>
          <a:prstGeom prst="rect">
            <a:avLst/>
          </a:prstGeom>
          <a:noFill/>
          <a:ln w="9525">
            <a:noFill/>
            <a:miter lim="800000"/>
            <a:headEnd/>
            <a:tailEnd/>
          </a:ln>
        </p:spPr>
        <p:txBody>
          <a:bodyPr wrap="none">
            <a:spAutoFit/>
          </a:bodyPr>
          <a:lstStyle/>
          <a:p>
            <a:endParaRPr lang="en-US" b="1">
              <a:latin typeface="Arial" charset="0"/>
              <a:ea typeface="ＭＳ Ｐゴシック" pitchFamily="-112" charset="-128"/>
            </a:endParaRPr>
          </a:p>
        </p:txBody>
      </p:sp>
      <p:sp>
        <p:nvSpPr>
          <p:cNvPr id="54275" name="Rectangle 1029"/>
          <p:cNvSpPr>
            <a:spLocks noChangeArrowheads="1"/>
          </p:cNvSpPr>
          <p:nvPr/>
        </p:nvSpPr>
        <p:spPr bwMode="auto">
          <a:xfrm>
            <a:off x="2854325" y="1368425"/>
            <a:ext cx="184150" cy="457200"/>
          </a:xfrm>
          <a:prstGeom prst="rect">
            <a:avLst/>
          </a:prstGeom>
          <a:noFill/>
          <a:ln w="9525">
            <a:noFill/>
            <a:miter lim="800000"/>
            <a:headEnd/>
            <a:tailEnd/>
          </a:ln>
        </p:spPr>
        <p:txBody>
          <a:bodyPr wrap="none">
            <a:spAutoFit/>
          </a:bodyPr>
          <a:lstStyle/>
          <a:p>
            <a:endParaRPr lang="en-US" b="1">
              <a:latin typeface="Arial" charset="0"/>
              <a:ea typeface="ＭＳ Ｐゴシック" pitchFamily="-112" charset="-128"/>
            </a:endParaRPr>
          </a:p>
        </p:txBody>
      </p:sp>
      <p:pic>
        <p:nvPicPr>
          <p:cNvPr id="54276" name="Picture 1030" descr="header"/>
          <p:cNvPicPr>
            <a:picLocks noChangeAspect="1" noChangeArrowheads="1"/>
          </p:cNvPicPr>
          <p:nvPr/>
        </p:nvPicPr>
        <p:blipFill>
          <a:blip r:embed="rId3"/>
          <a:srcRect/>
          <a:stretch>
            <a:fillRect/>
          </a:stretch>
        </p:blipFill>
        <p:spPr bwMode="auto">
          <a:xfrm>
            <a:off x="0" y="0"/>
            <a:ext cx="9220200" cy="736600"/>
          </a:xfrm>
          <a:prstGeom prst="rect">
            <a:avLst/>
          </a:prstGeom>
          <a:noFill/>
          <a:ln w="9525">
            <a:noFill/>
            <a:miter lim="800000"/>
            <a:headEnd/>
            <a:tailEnd/>
          </a:ln>
        </p:spPr>
      </p:pic>
      <p:pic>
        <p:nvPicPr>
          <p:cNvPr id="54277" name="Picture 1031" descr="logo_gradient2"/>
          <p:cNvPicPr>
            <a:picLocks noChangeAspect="1" noChangeArrowheads="1"/>
          </p:cNvPicPr>
          <p:nvPr/>
        </p:nvPicPr>
        <p:blipFill>
          <a:blip r:embed="rId4"/>
          <a:srcRect/>
          <a:stretch>
            <a:fillRect/>
          </a:stretch>
        </p:blipFill>
        <p:spPr bwMode="auto">
          <a:xfrm>
            <a:off x="0" y="4162425"/>
            <a:ext cx="9144000" cy="2695575"/>
          </a:xfrm>
          <a:prstGeom prst="rect">
            <a:avLst/>
          </a:prstGeom>
          <a:noFill/>
          <a:ln w="9525">
            <a:noFill/>
            <a:miter lim="800000"/>
            <a:headEnd/>
            <a:tailEnd/>
          </a:ln>
        </p:spPr>
      </p:pic>
      <p:sp>
        <p:nvSpPr>
          <p:cNvPr id="54278" name="Text Box 1032"/>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ea typeface="ＭＳ Ｐゴシック" pitchFamily="-112" charset="-128"/>
              </a:rPr>
              <a:t>THE GUIDING COALITION</a:t>
            </a:r>
            <a:endParaRPr lang="en-US" b="1">
              <a:solidFill>
                <a:schemeClr val="bg1"/>
              </a:solidFill>
              <a:latin typeface="Tahoma" pitchFamily="34" charset="0"/>
              <a:ea typeface="ＭＳ Ｐゴシック" pitchFamily="-112" charset="-128"/>
            </a:endParaRPr>
          </a:p>
        </p:txBody>
      </p:sp>
      <p:sp>
        <p:nvSpPr>
          <p:cNvPr id="54279" name="Text Box 1033"/>
          <p:cNvSpPr txBox="1">
            <a:spLocks noChangeArrowheads="1"/>
          </p:cNvSpPr>
          <p:nvPr/>
        </p:nvSpPr>
        <p:spPr bwMode="auto">
          <a:xfrm>
            <a:off x="609600" y="914400"/>
            <a:ext cx="8305800" cy="457200"/>
          </a:xfrm>
          <a:prstGeom prst="rect">
            <a:avLst/>
          </a:prstGeom>
          <a:noFill/>
          <a:ln w="9525">
            <a:noFill/>
            <a:miter lim="800000"/>
            <a:headEnd/>
            <a:tailEnd/>
          </a:ln>
        </p:spPr>
        <p:txBody>
          <a:bodyPr>
            <a:spAutoFit/>
          </a:bodyPr>
          <a:lstStyle/>
          <a:p>
            <a:pPr>
              <a:spcAft>
                <a:spcPts val="1000"/>
              </a:spcAft>
            </a:pPr>
            <a:r>
              <a:rPr lang="en-US" b="1">
                <a:solidFill>
                  <a:srgbClr val="CD2026"/>
                </a:solidFill>
                <a:latin typeface="Arial" charset="0"/>
                <a:ea typeface="ＭＳ Ｐゴシック" pitchFamily="-112" charset="-128"/>
              </a:rPr>
              <a:t>SETTING THE STAGE FOR CHANGE</a:t>
            </a:r>
            <a:endParaRPr lang="en-US" b="1">
              <a:solidFill>
                <a:srgbClr val="0000FF"/>
              </a:solidFill>
              <a:latin typeface="Times New Roman" pitchFamily="18" charset="0"/>
              <a:ea typeface="ＭＳ Ｐゴシック" pitchFamily="-112" charset="-128"/>
            </a:endParaRPr>
          </a:p>
        </p:txBody>
      </p:sp>
      <p:sp>
        <p:nvSpPr>
          <p:cNvPr id="54280" name="Rectangle 1034"/>
          <p:cNvSpPr>
            <a:spLocks noChangeArrowheads="1"/>
          </p:cNvSpPr>
          <p:nvPr/>
        </p:nvSpPr>
        <p:spPr bwMode="auto">
          <a:xfrm>
            <a:off x="595313" y="4572000"/>
            <a:ext cx="7124700" cy="1552575"/>
          </a:xfrm>
          <a:prstGeom prst="rect">
            <a:avLst/>
          </a:prstGeom>
          <a:noFill/>
          <a:ln w="9525">
            <a:noFill/>
            <a:miter lim="800000"/>
            <a:headEnd/>
            <a:tailEnd/>
          </a:ln>
        </p:spPr>
        <p:txBody>
          <a:bodyPr>
            <a:spAutoFit/>
          </a:bodyPr>
          <a:lstStyle/>
          <a:p>
            <a:r>
              <a:rPr lang="en-US">
                <a:latin typeface="Times New Roman" pitchFamily="18" charset="0"/>
                <a:ea typeface="ＭＳ Ｐゴシック" pitchFamily="-112" charset="-128"/>
              </a:rPr>
              <a:t>Our Coalition was a pluralistic representation of faculty, </a:t>
            </a:r>
          </a:p>
          <a:p>
            <a:r>
              <a:rPr lang="en-US">
                <a:latin typeface="Times New Roman" pitchFamily="18" charset="0"/>
                <a:ea typeface="ＭＳ Ｐゴシック" pitchFamily="-112" charset="-128"/>
              </a:rPr>
              <a:t>staff, administrators and a trustee.  We agreed </a:t>
            </a:r>
          </a:p>
          <a:p>
            <a:r>
              <a:rPr lang="en-US">
                <a:latin typeface="Times New Roman" pitchFamily="18" charset="0"/>
                <a:ea typeface="ＭＳ Ｐゴシック" pitchFamily="-112" charset="-128"/>
              </a:rPr>
              <a:t>“not to tackle someone wearing the</a:t>
            </a:r>
          </a:p>
          <a:p>
            <a:r>
              <a:rPr lang="en-US">
                <a:latin typeface="Times New Roman" pitchFamily="18" charset="0"/>
                <a:ea typeface="ＭＳ Ｐゴシック" pitchFamily="-112" charset="-128"/>
              </a:rPr>
              <a:t> same color jersey.”</a:t>
            </a:r>
          </a:p>
        </p:txBody>
      </p:sp>
      <p:pic>
        <p:nvPicPr>
          <p:cNvPr id="51211" name="Picture 1035" descr="GuidingCoalition"/>
          <p:cNvPicPr>
            <a:picLocks noChangeAspect="1" noChangeArrowheads="1"/>
          </p:cNvPicPr>
          <p:nvPr/>
        </p:nvPicPr>
        <p:blipFill>
          <a:blip r:embed="rId5"/>
          <a:srcRect/>
          <a:stretch>
            <a:fillRect/>
          </a:stretch>
        </p:blipFill>
        <p:spPr bwMode="auto">
          <a:xfrm>
            <a:off x="533400" y="1371600"/>
            <a:ext cx="7239000" cy="305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51211"/>
                                        </p:tgtEl>
                                        <p:attrNameLst>
                                          <p:attrName>style.visibility</p:attrName>
                                        </p:attrNameLst>
                                      </p:cBhvr>
                                      <p:to>
                                        <p:strVal val="visible"/>
                                      </p:to>
                                    </p:set>
                                    <p:anim calcmode="lin" valueType="num">
                                      <p:cBhvr>
                                        <p:cTn id="11" dur="500" fill="hold"/>
                                        <p:tgtEl>
                                          <p:spTgt spid="51211"/>
                                        </p:tgtEl>
                                        <p:attrNameLst>
                                          <p:attrName>ppt_w</p:attrName>
                                        </p:attrNameLst>
                                      </p:cBhvr>
                                      <p:tavLst>
                                        <p:tav tm="0">
                                          <p:val>
                                            <p:fltVal val="0"/>
                                          </p:val>
                                        </p:tav>
                                        <p:tav tm="100000">
                                          <p:val>
                                            <p:strVal val="#ppt_w"/>
                                          </p:val>
                                        </p:tav>
                                      </p:tavLst>
                                    </p:anim>
                                    <p:anim calcmode="lin" valueType="num">
                                      <p:cBhvr>
                                        <p:cTn id="12" dur="500" fill="hold"/>
                                        <p:tgtEl>
                                          <p:spTgt spid="51211"/>
                                        </p:tgtEl>
                                        <p:attrNameLst>
                                          <p:attrName>ppt_h</p:attrName>
                                        </p:attrNameLst>
                                      </p:cBhvr>
                                      <p:tavLst>
                                        <p:tav tm="0">
                                          <p:val>
                                            <p:fltVal val="0"/>
                                          </p:val>
                                        </p:tav>
                                        <p:tav tm="100000">
                                          <p:val>
                                            <p:strVal val="#ppt_h"/>
                                          </p:val>
                                        </p:tav>
                                      </p:tavLst>
                                    </p:anim>
                                    <p:anim calcmode="lin" valueType="num">
                                      <p:cBhvr>
                                        <p:cTn id="13" dur="500" fill="hold"/>
                                        <p:tgtEl>
                                          <p:spTgt spid="51211"/>
                                        </p:tgtEl>
                                        <p:attrNameLst>
                                          <p:attrName>style.rotation</p:attrName>
                                        </p:attrNameLst>
                                      </p:cBhvr>
                                      <p:tavLst>
                                        <p:tav tm="0">
                                          <p:val>
                                            <p:fltVal val="90"/>
                                          </p:val>
                                        </p:tav>
                                        <p:tav tm="100000">
                                          <p:val>
                                            <p:fltVal val="0"/>
                                          </p:val>
                                        </p:tav>
                                      </p:tavLst>
                                    </p:anim>
                                    <p:animEffect transition="in" filter="fade">
                                      <p:cBhvr>
                                        <p:cTn id="14" dur="500"/>
                                        <p:tgtEl>
                                          <p:spTgt spid="51211"/>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4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71683"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Tahoma" pitchFamily="34" charset="0"/>
              </a:rPr>
              <a:t>WHAT IS OWENS COMMUNITY COLLEGE ?</a:t>
            </a:r>
            <a:endParaRPr lang="en-US" b="1">
              <a:solidFill>
                <a:schemeClr val="bg1"/>
              </a:solidFill>
              <a:latin typeface="Tahoma" pitchFamily="34" charset="0"/>
            </a:endParaRPr>
          </a:p>
        </p:txBody>
      </p:sp>
      <p:sp>
        <p:nvSpPr>
          <p:cNvPr id="71684" name="Text Box 6"/>
          <p:cNvSpPr txBox="1">
            <a:spLocks noChangeArrowheads="1"/>
          </p:cNvSpPr>
          <p:nvPr/>
        </p:nvSpPr>
        <p:spPr bwMode="auto">
          <a:xfrm>
            <a:off x="609600" y="1219200"/>
            <a:ext cx="8305800" cy="3375025"/>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295400"/>
            <a:ext cx="8001000" cy="4138613"/>
          </a:xfrm>
          <a:prstGeom prst="rect">
            <a:avLst/>
          </a:prstGeom>
          <a:noFill/>
          <a:ln w="9525">
            <a:noFill/>
            <a:miter lim="800000"/>
            <a:headEnd/>
            <a:tailEnd/>
          </a:ln>
        </p:spPr>
        <p:txBody>
          <a:bodyPr>
            <a:spAutoFit/>
          </a:bodyPr>
          <a:lstStyle/>
          <a:p>
            <a:pPr>
              <a:spcAft>
                <a:spcPts val="1000"/>
              </a:spcAft>
              <a:tabLst>
                <a:tab pos="114300" algn="l"/>
              </a:tabLst>
            </a:pPr>
            <a:r>
              <a:rPr lang="en-US" sz="3200" b="1">
                <a:latin typeface="Tahoma" pitchFamily="34" charset="0"/>
              </a:rPr>
              <a:t>Comprehensive public community </a:t>
            </a:r>
          </a:p>
          <a:p>
            <a:pPr>
              <a:spcAft>
                <a:spcPts val="1000"/>
              </a:spcAft>
              <a:tabLst>
                <a:tab pos="114300" algn="l"/>
              </a:tabLst>
            </a:pPr>
            <a:r>
              <a:rPr lang="en-US" sz="3200" b="1">
                <a:latin typeface="Tahoma" pitchFamily="34" charset="0"/>
              </a:rPr>
              <a:t>college in Northwest, Ohio</a:t>
            </a:r>
          </a:p>
          <a:p>
            <a:pPr>
              <a:spcAft>
                <a:spcPts val="1000"/>
              </a:spcAft>
              <a:tabLst>
                <a:tab pos="114300" algn="l"/>
              </a:tabLst>
            </a:pPr>
            <a:endParaRPr lang="en-US" sz="3200" b="1">
              <a:latin typeface="Tahoma" pitchFamily="34" charset="0"/>
            </a:endParaRPr>
          </a:p>
          <a:p>
            <a:pPr>
              <a:spcAft>
                <a:spcPts val="1000"/>
              </a:spcAft>
              <a:tabLst>
                <a:tab pos="114300" algn="l"/>
              </a:tabLst>
            </a:pPr>
            <a:r>
              <a:rPr lang="en-US" sz="3200" b="1">
                <a:latin typeface="Tahoma" pitchFamily="34" charset="0"/>
              </a:rPr>
              <a:t>Over 22,000 students</a:t>
            </a:r>
          </a:p>
          <a:p>
            <a:pPr>
              <a:spcAft>
                <a:spcPts val="1000"/>
              </a:spcAft>
              <a:tabLst>
                <a:tab pos="114300" algn="l"/>
              </a:tabLst>
            </a:pPr>
            <a:endParaRPr lang="en-US" sz="3200" b="1">
              <a:latin typeface="Tahoma" pitchFamily="34" charset="0"/>
            </a:endParaRPr>
          </a:p>
          <a:p>
            <a:pPr>
              <a:spcAft>
                <a:spcPts val="1000"/>
              </a:spcAft>
              <a:tabLst>
                <a:tab pos="114300" algn="l"/>
              </a:tabLst>
            </a:pPr>
            <a:r>
              <a:rPr lang="en-US" sz="3200" b="1">
                <a:latin typeface="Tahoma" pitchFamily="34" charset="0"/>
              </a:rPr>
              <a:t>Three campuses (Urban, Rural &amp;  						Suburban) </a:t>
            </a:r>
          </a:p>
        </p:txBody>
      </p:sp>
      <p:pic>
        <p:nvPicPr>
          <p:cNvPr id="71687" name="Picture 7" descr="The Toledo-area Campus"/>
          <p:cNvPicPr>
            <a:picLocks noChangeAspect="1" noChangeArrowheads="1"/>
          </p:cNvPicPr>
          <p:nvPr/>
        </p:nvPicPr>
        <p:blipFill>
          <a:blip r:embed="rId3"/>
          <a:srcRect/>
          <a:stretch>
            <a:fillRect/>
          </a:stretch>
        </p:blipFill>
        <p:spPr bwMode="auto">
          <a:xfrm>
            <a:off x="6172200" y="2506663"/>
            <a:ext cx="2590800" cy="1697037"/>
          </a:xfrm>
          <a:prstGeom prst="rect">
            <a:avLst/>
          </a:prstGeom>
          <a:noFill/>
        </p:spPr>
      </p:pic>
      <p:pic>
        <p:nvPicPr>
          <p:cNvPr id="71689" name="Picture 9" descr="Owens Community College"/>
          <p:cNvPicPr>
            <a:picLocks noChangeAspect="1" noChangeArrowheads="1"/>
          </p:cNvPicPr>
          <p:nvPr/>
        </p:nvPicPr>
        <p:blipFill>
          <a:blip r:embed="rId4"/>
          <a:srcRect/>
          <a:stretch>
            <a:fillRect/>
          </a:stretch>
        </p:blipFill>
        <p:spPr bwMode="auto">
          <a:xfrm>
            <a:off x="838200" y="4953000"/>
            <a:ext cx="22098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1" name="Picture 9" descr="coverbigborder2"/>
          <p:cNvPicPr>
            <a:picLocks noChangeAspect="1" noChangeArrowheads="1"/>
          </p:cNvPicPr>
          <p:nvPr/>
        </p:nvPicPr>
        <p:blipFill>
          <a:blip r:embed="rId3"/>
          <a:srcRect/>
          <a:stretch>
            <a:fillRect/>
          </a:stretch>
        </p:blipFill>
        <p:spPr bwMode="auto">
          <a:xfrm rot="-457025">
            <a:off x="1524000" y="2286000"/>
            <a:ext cx="2949575" cy="4346575"/>
          </a:xfrm>
          <a:prstGeom prst="rect">
            <a:avLst/>
          </a:prstGeom>
          <a:noFill/>
          <a:ln w="9525">
            <a:noFill/>
            <a:miter lim="800000"/>
            <a:headEnd/>
            <a:tailEnd/>
          </a:ln>
          <a:effectLst>
            <a:outerShdw dist="25399" dir="2700000" algn="ctr" rotWithShape="0">
              <a:srgbClr val="808080">
                <a:alpha val="82001"/>
              </a:srgbClr>
            </a:outerShdw>
          </a:effectLst>
        </p:spPr>
      </p:pic>
      <p:sp>
        <p:nvSpPr>
          <p:cNvPr id="57347" name="Rectangle 4"/>
          <p:cNvSpPr>
            <a:spLocks noChangeArrowheads="1"/>
          </p:cNvSpPr>
          <p:nvPr/>
        </p:nvSpPr>
        <p:spPr bwMode="auto">
          <a:xfrm>
            <a:off x="2854325" y="1368425"/>
            <a:ext cx="184150" cy="457200"/>
          </a:xfrm>
          <a:prstGeom prst="rect">
            <a:avLst/>
          </a:prstGeom>
          <a:noFill/>
          <a:ln w="9525">
            <a:noFill/>
            <a:miter lim="800000"/>
            <a:headEnd/>
            <a:tailEnd/>
          </a:ln>
        </p:spPr>
        <p:txBody>
          <a:bodyPr wrap="none">
            <a:spAutoFit/>
          </a:bodyPr>
          <a:lstStyle/>
          <a:p>
            <a:endParaRPr lang="en-US" b="1">
              <a:latin typeface="Arial" charset="0"/>
              <a:ea typeface="ＭＳ Ｐゴシック" pitchFamily="-112" charset="-128"/>
            </a:endParaRPr>
          </a:p>
        </p:txBody>
      </p:sp>
      <p:pic>
        <p:nvPicPr>
          <p:cNvPr id="57348" name="Picture 5" descr="header"/>
          <p:cNvPicPr>
            <a:picLocks noChangeAspect="1" noChangeArrowheads="1"/>
          </p:cNvPicPr>
          <p:nvPr/>
        </p:nvPicPr>
        <p:blipFill>
          <a:blip r:embed="rId4"/>
          <a:srcRect/>
          <a:stretch>
            <a:fillRect/>
          </a:stretch>
        </p:blipFill>
        <p:spPr bwMode="auto">
          <a:xfrm>
            <a:off x="0" y="0"/>
            <a:ext cx="9220200" cy="736600"/>
          </a:xfrm>
          <a:prstGeom prst="rect">
            <a:avLst/>
          </a:prstGeom>
          <a:noFill/>
          <a:ln w="9525">
            <a:noFill/>
            <a:miter lim="800000"/>
            <a:headEnd/>
            <a:tailEnd/>
          </a:ln>
        </p:spPr>
      </p:pic>
      <p:sp>
        <p:nvSpPr>
          <p:cNvPr id="57349" name="Text Box 7"/>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ea typeface="ＭＳ Ｐゴシック" pitchFamily="-112" charset="-128"/>
              </a:rPr>
              <a:t>THE GUIDING COALITION</a:t>
            </a:r>
            <a:endParaRPr lang="en-US" b="1">
              <a:solidFill>
                <a:schemeClr val="bg1"/>
              </a:solidFill>
              <a:latin typeface="Tahoma" pitchFamily="34" charset="0"/>
              <a:ea typeface="ＭＳ Ｐゴシック" pitchFamily="-112" charset="-128"/>
            </a:endParaRPr>
          </a:p>
        </p:txBody>
      </p:sp>
      <p:sp>
        <p:nvSpPr>
          <p:cNvPr id="56327" name="Text Box 8"/>
          <p:cNvSpPr txBox="1">
            <a:spLocks noChangeArrowheads="1"/>
          </p:cNvSpPr>
          <p:nvPr/>
        </p:nvSpPr>
        <p:spPr bwMode="auto">
          <a:xfrm>
            <a:off x="609600" y="1219200"/>
            <a:ext cx="8305800" cy="3151188"/>
          </a:xfrm>
          <a:prstGeom prst="rect">
            <a:avLst/>
          </a:prstGeom>
          <a:noFill/>
          <a:ln w="9525">
            <a:noFill/>
            <a:miter lim="800000"/>
            <a:headEnd/>
            <a:tailEnd/>
          </a:ln>
        </p:spPr>
        <p:txBody>
          <a:bodyPr>
            <a:spAutoFit/>
          </a:bodyPr>
          <a:lstStyle/>
          <a:p>
            <a:pPr>
              <a:spcAft>
                <a:spcPts val="1000"/>
              </a:spcAft>
              <a:tabLst>
                <a:tab pos="114300" algn="l"/>
                <a:tab pos="3771900" algn="l"/>
              </a:tabLst>
            </a:pPr>
            <a:r>
              <a:rPr lang="en-US" b="1">
                <a:solidFill>
                  <a:srgbClr val="CD2026"/>
                </a:solidFill>
                <a:latin typeface="Arial" charset="0"/>
                <a:ea typeface="ＭＳ Ｐゴシック" pitchFamily="-112" charset="-128"/>
              </a:rPr>
              <a:t>THE GUIDING COALITION SET THE STAGE FOR CHANGE BY BECOMING A COLONY OF PENGUINS 		   THAT NEEDED TO FIND 			     A NEW ICEBERG.</a:t>
            </a:r>
            <a:endParaRPr lang="en-US" b="1">
              <a:solidFill>
                <a:srgbClr val="0000FF"/>
              </a:solidFill>
              <a:latin typeface="Times New Roman" pitchFamily="18" charset="0"/>
              <a:ea typeface="ＭＳ Ｐゴシック" pitchFamily="-112" charset="-128"/>
            </a:endParaRPr>
          </a:p>
          <a:p>
            <a:pPr>
              <a:spcAft>
                <a:spcPts val="1000"/>
              </a:spcAft>
              <a:tabLst>
                <a:tab pos="114300" algn="l"/>
                <a:tab pos="3771900" algn="l"/>
              </a:tabLst>
            </a:pPr>
            <a:r>
              <a:rPr lang="en-US" sz="2000" i="1">
                <a:latin typeface="Times New Roman" pitchFamily="18" charset="0"/>
                <a:ea typeface="ＭＳ Ｐゴシック" pitchFamily="-112" charset="-128"/>
              </a:rPr>
              <a:t>		</a:t>
            </a:r>
          </a:p>
          <a:p>
            <a:pPr>
              <a:spcAft>
                <a:spcPts val="1000"/>
              </a:spcAft>
              <a:tabLst>
                <a:tab pos="114300" algn="l"/>
                <a:tab pos="3771900" algn="l"/>
              </a:tabLst>
            </a:pPr>
            <a:endParaRPr lang="en-US">
              <a:latin typeface="Times New Roman" pitchFamily="18" charset="0"/>
              <a:ea typeface="ＭＳ Ｐゴシック" pitchFamily="-112" charset="-128"/>
            </a:endParaRPr>
          </a:p>
          <a:p>
            <a:pPr>
              <a:spcBef>
                <a:spcPct val="50000"/>
              </a:spcBef>
              <a:tabLst>
                <a:tab pos="114300" algn="l"/>
                <a:tab pos="3771900" algn="l"/>
              </a:tabLst>
            </a:pPr>
            <a:endParaRPr lang="en-US" b="1">
              <a:latin typeface="Arial" charset="0"/>
              <a:ea typeface="ＭＳ Ｐゴシック" pitchFamily="-112" charset="-128"/>
            </a:endParaRPr>
          </a:p>
        </p:txBody>
      </p:sp>
      <p:pic>
        <p:nvPicPr>
          <p:cNvPr id="57351" name="Picture 7" descr="Owens Community College"/>
          <p:cNvPicPr>
            <a:picLocks noChangeAspect="1" noChangeArrowheads="1"/>
          </p:cNvPicPr>
          <p:nvPr/>
        </p:nvPicPr>
        <p:blipFill>
          <a:blip r:embed="rId5"/>
          <a:srcRect/>
          <a:stretch>
            <a:fillRect/>
          </a:stretch>
        </p:blipFill>
        <p:spPr bwMode="auto">
          <a:xfrm>
            <a:off x="7696200" y="5257800"/>
            <a:ext cx="144780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4281"/>
                                        </p:tgtEl>
                                        <p:attrNameLst>
                                          <p:attrName>style.visibility</p:attrName>
                                        </p:attrNameLst>
                                      </p:cBhvr>
                                      <p:to>
                                        <p:strVal val="visible"/>
                                      </p:to>
                                    </p:set>
                                    <p:animEffect transition="in" filter="fade">
                                      <p:cBhvr>
                                        <p:cTn id="11" dur="500"/>
                                        <p:tgtEl>
                                          <p:spTgt spid="54281"/>
                                        </p:tgtEl>
                                      </p:cBhvr>
                                    </p:animEffect>
                                    <p:anim calcmode="lin" valueType="num">
                                      <p:cBhvr>
                                        <p:cTn id="12" dur="500" fill="hold"/>
                                        <p:tgtEl>
                                          <p:spTgt spid="54281"/>
                                        </p:tgtEl>
                                        <p:attrNameLst>
                                          <p:attrName>ppt_x</p:attrName>
                                        </p:attrNameLst>
                                      </p:cBhvr>
                                      <p:tavLst>
                                        <p:tav tm="0">
                                          <p:val>
                                            <p:strVal val="#ppt_x"/>
                                          </p:val>
                                        </p:tav>
                                        <p:tav tm="100000">
                                          <p:val>
                                            <p:strVal val="#ppt_x"/>
                                          </p:val>
                                        </p:tav>
                                      </p:tavLst>
                                    </p:anim>
                                    <p:anim calcmode="lin" valueType="num">
                                      <p:cBhvr>
                                        <p:cTn id="13" dur="500" fill="hold"/>
                                        <p:tgtEl>
                                          <p:spTgt spid="542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logo_gradient"/>
          <p:cNvPicPr>
            <a:picLocks noChangeAspect="1" noChangeArrowheads="1"/>
          </p:cNvPicPr>
          <p:nvPr/>
        </p:nvPicPr>
        <p:blipFill>
          <a:blip r:embed="rId2"/>
          <a:srcRect/>
          <a:stretch>
            <a:fillRect/>
          </a:stretch>
        </p:blipFill>
        <p:spPr bwMode="auto">
          <a:xfrm>
            <a:off x="0" y="0"/>
            <a:ext cx="9145588" cy="7469188"/>
          </a:xfrm>
          <a:prstGeom prst="rect">
            <a:avLst/>
          </a:prstGeom>
          <a:noFill/>
          <a:ln w="9525">
            <a:noFill/>
            <a:miter lim="800000"/>
            <a:headEnd/>
            <a:tailEnd/>
          </a:ln>
        </p:spPr>
      </p:pic>
      <p:sp>
        <p:nvSpPr>
          <p:cNvPr id="43011"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effectLst>
                  <a:outerShdw blurRad="38100" dist="38100" dir="2700000" algn="tl">
                    <a:srgbClr val="C0C0C0"/>
                  </a:outerShdw>
                </a:effectLst>
                <a:latin typeface="Tahoma" pitchFamily="34" charset="0"/>
              </a:rPr>
              <a:t>WE CREATED A SENSE OF URGENCY…</a:t>
            </a:r>
            <a:endParaRPr lang="en-US" sz="2800">
              <a:solidFill>
                <a:schemeClr val="bg1"/>
              </a:solidFill>
              <a:latin typeface="Tahoma" pitchFamily="34" charset="0"/>
            </a:endParaRPr>
          </a:p>
        </p:txBody>
      </p:sp>
      <p:sp>
        <p:nvSpPr>
          <p:cNvPr id="43012"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143000"/>
            <a:ext cx="8001000" cy="3209925"/>
          </a:xfrm>
          <a:prstGeom prst="rect">
            <a:avLst/>
          </a:prstGeom>
          <a:noFill/>
          <a:ln w="9525">
            <a:noFill/>
            <a:miter lim="800000"/>
            <a:headEnd/>
            <a:tailEnd/>
          </a:ln>
        </p:spPr>
        <p:txBody>
          <a:bodyPr>
            <a:spAutoFit/>
          </a:bodyPr>
          <a:lstStyle/>
          <a:p>
            <a:pPr>
              <a:lnSpc>
                <a:spcPct val="160000"/>
              </a:lnSpc>
              <a:spcAft>
                <a:spcPts val="1000"/>
              </a:spcAft>
              <a:tabLst>
                <a:tab pos="114300" algn="l"/>
              </a:tabLst>
            </a:pPr>
            <a:r>
              <a:rPr lang="en-US" sz="3200">
                <a:effectLst>
                  <a:outerShdw blurRad="38100" dist="38100" dir="2700000" algn="tl">
                    <a:srgbClr val="C0C0C0"/>
                  </a:outerShdw>
                </a:effectLst>
                <a:latin typeface="Tahoma" pitchFamily="34" charset="0"/>
              </a:rPr>
              <a:t>and changed our names to….Peter Professor, Fred, No-No, Louis, Buddy and Alice (the tough old bird and facilitator of the group)</a:t>
            </a:r>
            <a:endParaRPr lang="en-US" sz="3200">
              <a:latin typeface="Tahoma" pitchFamily="34" charset="0"/>
            </a:endParaRPr>
          </a:p>
        </p:txBody>
      </p:sp>
      <p:pic>
        <p:nvPicPr>
          <p:cNvPr id="43014" name="Picture 6" descr="Professor pointing"/>
          <p:cNvPicPr>
            <a:picLocks noChangeAspect="1" noChangeArrowheads="1"/>
          </p:cNvPicPr>
          <p:nvPr/>
        </p:nvPicPr>
        <p:blipFill>
          <a:blip r:embed="rId3"/>
          <a:srcRect/>
          <a:stretch>
            <a:fillRect/>
          </a:stretch>
        </p:blipFill>
        <p:spPr bwMode="auto">
          <a:xfrm>
            <a:off x="762000" y="4343400"/>
            <a:ext cx="2252663" cy="2133600"/>
          </a:xfrm>
          <a:prstGeom prst="rect">
            <a:avLst/>
          </a:prstGeom>
          <a:noFill/>
        </p:spPr>
      </p:pic>
      <p:pic>
        <p:nvPicPr>
          <p:cNvPr id="43015" name="Picture 7" descr="Picture of Fred"/>
          <p:cNvPicPr>
            <a:picLocks noChangeAspect="1" noChangeArrowheads="1"/>
          </p:cNvPicPr>
          <p:nvPr/>
        </p:nvPicPr>
        <p:blipFill>
          <a:blip r:embed="rId4"/>
          <a:srcRect/>
          <a:stretch>
            <a:fillRect/>
          </a:stretch>
        </p:blipFill>
        <p:spPr bwMode="auto">
          <a:xfrm>
            <a:off x="5486400" y="3429000"/>
            <a:ext cx="2255838" cy="2819400"/>
          </a:xfrm>
          <a:prstGeom prst="rect">
            <a:avLst/>
          </a:prstGeom>
          <a:noFill/>
        </p:spPr>
      </p:pic>
      <p:pic>
        <p:nvPicPr>
          <p:cNvPr id="43016" name="Picture 8" descr="Picture of penguins working"/>
          <p:cNvPicPr>
            <a:picLocks noChangeAspect="1" noChangeArrowheads="1"/>
          </p:cNvPicPr>
          <p:nvPr/>
        </p:nvPicPr>
        <p:blipFill>
          <a:blip r:embed="rId5"/>
          <a:srcRect/>
          <a:stretch>
            <a:fillRect/>
          </a:stretch>
        </p:blipFill>
        <p:spPr bwMode="auto">
          <a:xfrm>
            <a:off x="3352800" y="4191000"/>
            <a:ext cx="2073275"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44035"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effectLst>
                  <a:outerShdw blurRad="38100" dist="38100" dir="2700000" algn="tl">
                    <a:srgbClr val="C0C0C0"/>
                  </a:outerShdw>
                </a:effectLst>
                <a:latin typeface="Tahoma" pitchFamily="34" charset="0"/>
              </a:rPr>
              <a:t>WE ESTABLISHED TEAM NORMS, MISSION, &amp; OBJECTIVES</a:t>
            </a:r>
          </a:p>
        </p:txBody>
      </p:sp>
      <p:sp>
        <p:nvSpPr>
          <p:cNvPr id="44036"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838200"/>
            <a:ext cx="8001000" cy="4114800"/>
          </a:xfrm>
          <a:prstGeom prst="rect">
            <a:avLst/>
          </a:prstGeom>
          <a:noFill/>
          <a:ln w="9525">
            <a:noFill/>
            <a:miter lim="800000"/>
            <a:headEnd/>
            <a:tailEnd/>
          </a:ln>
        </p:spPr>
        <p:txBody>
          <a:bodyPr>
            <a:spAutoFit/>
          </a:bodyPr>
          <a:lstStyle/>
          <a:p>
            <a:pPr>
              <a:tabLst>
                <a:tab pos="114300" algn="l"/>
              </a:tabLst>
            </a:pPr>
            <a:r>
              <a:rPr lang="en-US" sz="4000" b="1" u="sng">
                <a:effectLst>
                  <a:outerShdw blurRad="38100" dist="38100" dir="2700000" algn="tl">
                    <a:srgbClr val="C0C0C0"/>
                  </a:outerShdw>
                </a:effectLst>
              </a:rPr>
              <a:t>Mission: </a:t>
            </a:r>
          </a:p>
          <a:p>
            <a:pPr>
              <a:tabLst>
                <a:tab pos="114300" algn="l"/>
              </a:tabLst>
            </a:pPr>
            <a:r>
              <a:rPr lang="en-US" sz="4000" b="1">
                <a:effectLst>
                  <a:outerShdw blurRad="38100" dist="38100" dir="2700000" algn="tl">
                    <a:srgbClr val="C0C0C0"/>
                  </a:outerShdw>
                </a:effectLst>
              </a:rPr>
              <a:t>Develop an environment of collaborative leadership, based on trust, action and accountability.</a:t>
            </a:r>
          </a:p>
          <a:p>
            <a:pPr>
              <a:tabLst>
                <a:tab pos="114300" algn="l"/>
              </a:tabLst>
            </a:pPr>
            <a:endParaRPr lang="en-US" sz="4000" b="1" u="sng">
              <a:effectLst>
                <a:outerShdw blurRad="38100" dist="38100" dir="2700000" algn="tl">
                  <a:srgbClr val="C0C0C0"/>
                </a:outerShdw>
              </a:effectLst>
            </a:endParaRPr>
          </a:p>
          <a:p>
            <a:pPr>
              <a:lnSpc>
                <a:spcPct val="160000"/>
              </a:lnSpc>
              <a:spcAft>
                <a:spcPts val="1000"/>
              </a:spcAft>
              <a:tabLst>
                <a:tab pos="114300" algn="l"/>
              </a:tabLst>
            </a:pPr>
            <a:endParaRPr lang="en-US" sz="4000" i="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45059"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rPr>
              <a:t>GUIDING COALITION OBJECTIVES</a:t>
            </a:r>
            <a:endParaRPr lang="en-US">
              <a:solidFill>
                <a:schemeClr val="bg1"/>
              </a:solidFill>
              <a:latin typeface="Tahoma" pitchFamily="34" charset="0"/>
            </a:endParaRPr>
          </a:p>
        </p:txBody>
      </p:sp>
      <p:sp>
        <p:nvSpPr>
          <p:cNvPr id="45060"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838200"/>
            <a:ext cx="8001000" cy="6883400"/>
          </a:xfrm>
          <a:prstGeom prst="rect">
            <a:avLst/>
          </a:prstGeom>
          <a:noFill/>
          <a:ln w="9525">
            <a:noFill/>
            <a:miter lim="800000"/>
            <a:headEnd/>
            <a:tailEnd/>
          </a:ln>
        </p:spPr>
        <p:txBody>
          <a:bodyPr>
            <a:spAutoFit/>
          </a:bodyPr>
          <a:lstStyle/>
          <a:p>
            <a:pPr>
              <a:tabLst>
                <a:tab pos="114300" algn="l"/>
              </a:tabLst>
            </a:pPr>
            <a:r>
              <a:rPr lang="en-US" dirty="0">
                <a:effectLst>
                  <a:outerShdw blurRad="38100" dist="38100" dir="2700000" algn="tl">
                    <a:srgbClr val="C0C0C0"/>
                  </a:outerShdw>
                </a:effectLst>
                <a:latin typeface="Tahoma" pitchFamily="34" charset="0"/>
              </a:rPr>
              <a:t>Identify and meet the legitimate leadership needs of OCC.</a:t>
            </a:r>
          </a:p>
          <a:p>
            <a:pPr>
              <a:tabLst>
                <a:tab pos="114300" algn="l"/>
              </a:tabLst>
            </a:pPr>
            <a:endParaRPr lang="en-US" dirty="0">
              <a:effectLst>
                <a:outerShdw blurRad="38100" dist="38100" dir="2700000" algn="tl">
                  <a:srgbClr val="C0C0C0"/>
                </a:outerShdw>
              </a:effectLst>
              <a:latin typeface="Tahoma" pitchFamily="34" charset="0"/>
            </a:endParaRPr>
          </a:p>
          <a:p>
            <a:pPr>
              <a:tabLst>
                <a:tab pos="114300" algn="l"/>
              </a:tabLst>
            </a:pPr>
            <a:r>
              <a:rPr lang="en-US" dirty="0">
                <a:effectLst>
                  <a:outerShdw blurRad="38100" dist="38100" dir="2700000" algn="tl">
                    <a:srgbClr val="C0C0C0"/>
                  </a:outerShdw>
                </a:effectLst>
                <a:latin typeface="Tahoma" pitchFamily="34" charset="0"/>
              </a:rPr>
              <a:t>Review </a:t>
            </a:r>
            <a:r>
              <a:rPr lang="en-US" dirty="0" smtClean="0">
                <a:effectLst>
                  <a:outerShdw blurRad="38100" dist="38100" dir="2700000" algn="tl">
                    <a:srgbClr val="C0C0C0"/>
                  </a:outerShdw>
                </a:effectLst>
                <a:latin typeface="Tahoma" pitchFamily="34" charset="0"/>
              </a:rPr>
              <a:t>the </a:t>
            </a:r>
            <a:r>
              <a:rPr lang="en-US" dirty="0">
                <a:effectLst>
                  <a:outerShdw blurRad="38100" dist="38100" dir="2700000" algn="tl">
                    <a:srgbClr val="C0C0C0"/>
                  </a:outerShdw>
                </a:effectLst>
                <a:latin typeface="Tahoma" pitchFamily="34" charset="0"/>
              </a:rPr>
              <a:t>current decision making processes, and set standards for the future based upon collaboration, trust, action, and accountability.</a:t>
            </a:r>
          </a:p>
          <a:p>
            <a:pPr>
              <a:tabLst>
                <a:tab pos="114300" algn="l"/>
              </a:tabLst>
            </a:pPr>
            <a:endParaRPr lang="en-US" dirty="0">
              <a:effectLst>
                <a:outerShdw blurRad="38100" dist="38100" dir="2700000" algn="tl">
                  <a:srgbClr val="C0C0C0"/>
                </a:outerShdw>
              </a:effectLst>
              <a:latin typeface="Tahoma" pitchFamily="34" charset="0"/>
            </a:endParaRPr>
          </a:p>
          <a:p>
            <a:pPr>
              <a:tabLst>
                <a:tab pos="114300" algn="l"/>
              </a:tabLst>
            </a:pPr>
            <a:r>
              <a:rPr lang="en-US" dirty="0">
                <a:effectLst>
                  <a:outerShdw blurRad="38100" dist="38100" dir="2700000" algn="tl">
                    <a:srgbClr val="C0C0C0"/>
                  </a:outerShdw>
                </a:effectLst>
                <a:latin typeface="Tahoma" pitchFamily="34" charset="0"/>
              </a:rPr>
              <a:t>Define and communicate the differences between adaptive and technical decisions, and identify appropriate stakeholder groups to be included in the decision making process.</a:t>
            </a:r>
          </a:p>
          <a:p>
            <a:pPr>
              <a:tabLst>
                <a:tab pos="114300" algn="l"/>
              </a:tabLst>
            </a:pPr>
            <a:endParaRPr lang="en-US" dirty="0">
              <a:effectLst>
                <a:outerShdw blurRad="38100" dist="38100" dir="2700000" algn="tl">
                  <a:srgbClr val="C0C0C0"/>
                </a:outerShdw>
              </a:effectLst>
              <a:latin typeface="Tahoma" pitchFamily="34" charset="0"/>
            </a:endParaRPr>
          </a:p>
          <a:p>
            <a:pPr>
              <a:tabLst>
                <a:tab pos="114300" algn="l"/>
              </a:tabLst>
            </a:pPr>
            <a:r>
              <a:rPr lang="en-US" dirty="0">
                <a:effectLst>
                  <a:outerShdw blurRad="38100" dist="38100" dir="2700000" algn="tl">
                    <a:srgbClr val="C0C0C0"/>
                  </a:outerShdw>
                </a:effectLst>
                <a:latin typeface="Tahoma" pitchFamily="34" charset="0"/>
              </a:rPr>
              <a:t>Determine the composition of leadership teams and how they connect.</a:t>
            </a:r>
          </a:p>
          <a:p>
            <a:pPr>
              <a:tabLst>
                <a:tab pos="114300" algn="l"/>
              </a:tabLst>
            </a:pPr>
            <a:endParaRPr lang="en-US" dirty="0">
              <a:effectLst>
                <a:outerShdw blurRad="38100" dist="38100" dir="2700000" algn="tl">
                  <a:srgbClr val="C0C0C0"/>
                </a:outerShdw>
              </a:effectLst>
              <a:latin typeface="Tahoma" pitchFamily="34" charset="0"/>
            </a:endParaRPr>
          </a:p>
          <a:p>
            <a:pPr>
              <a:tabLst>
                <a:tab pos="114300" algn="l"/>
              </a:tabLst>
            </a:pPr>
            <a:r>
              <a:rPr lang="en-US" b="1" dirty="0">
                <a:effectLst>
                  <a:outerShdw blurRad="38100" dist="38100" dir="2700000" algn="tl">
                    <a:srgbClr val="C0C0C0"/>
                  </a:outerShdw>
                </a:effectLst>
                <a:latin typeface="Tahoma" pitchFamily="34" charset="0"/>
              </a:rPr>
              <a:t>Have leadership teams in place by Fall 2008.</a:t>
            </a:r>
          </a:p>
          <a:p>
            <a:pPr>
              <a:tabLst>
                <a:tab pos="114300" algn="l"/>
              </a:tabLst>
            </a:pPr>
            <a:endParaRPr lang="en-US" b="1" dirty="0">
              <a:effectLst>
                <a:outerShdw blurRad="38100" dist="38100" dir="2700000" algn="tl">
                  <a:srgbClr val="C0C0C0"/>
                </a:outerShdw>
              </a:effectLst>
              <a:latin typeface="Tahoma" pitchFamily="34" charset="0"/>
            </a:endParaRPr>
          </a:p>
          <a:p>
            <a:pPr>
              <a:lnSpc>
                <a:spcPct val="160000"/>
              </a:lnSpc>
              <a:spcAft>
                <a:spcPts val="1000"/>
              </a:spcAft>
              <a:tabLst>
                <a:tab pos="114300" algn="l"/>
              </a:tabLst>
            </a:pPr>
            <a:endParaRPr lang="en-US" b="1" i="1"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46083"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rPr>
              <a:t>SHARED VS. COLLABORATIVE LEADERSHIP</a:t>
            </a:r>
            <a:endParaRPr lang="en-US">
              <a:solidFill>
                <a:schemeClr val="bg1"/>
              </a:solidFill>
              <a:latin typeface="Tahoma" pitchFamily="34" charset="0"/>
            </a:endParaRPr>
          </a:p>
        </p:txBody>
      </p:sp>
      <p:sp>
        <p:nvSpPr>
          <p:cNvPr id="46084" name="Text Box 6"/>
          <p:cNvSpPr txBox="1">
            <a:spLocks noChangeArrowheads="1"/>
          </p:cNvSpPr>
          <p:nvPr/>
        </p:nvSpPr>
        <p:spPr bwMode="auto">
          <a:xfrm>
            <a:off x="609600" y="1219200"/>
            <a:ext cx="8305800" cy="4560888"/>
          </a:xfrm>
          <a:prstGeom prst="rect">
            <a:avLst/>
          </a:prstGeom>
          <a:noFill/>
          <a:ln w="9525">
            <a:noFill/>
            <a:miter lim="800000"/>
            <a:headEnd/>
            <a:tailEnd/>
          </a:ln>
        </p:spPr>
        <p:txBody>
          <a:bodyPr>
            <a:spAutoFit/>
          </a:bodyPr>
          <a:lstStyle/>
          <a:p>
            <a:pPr>
              <a:spcAft>
                <a:spcPts val="1000"/>
              </a:spcAft>
              <a:tabLst>
                <a:tab pos="114300" algn="l"/>
              </a:tabLst>
            </a:pPr>
            <a:r>
              <a:rPr lang="en-US" b="1">
                <a:solidFill>
                  <a:srgbClr val="CD2026"/>
                </a:solidFill>
                <a:latin typeface="Tahoma" pitchFamily="34" charset="0"/>
              </a:rPr>
              <a:t>We embraced the idea of shared leadership, rather than collaborative leadership, because we thought it was a term everyone could understand. </a:t>
            </a:r>
            <a:endParaRPr lang="en-US" b="1">
              <a:solidFill>
                <a:srgbClr val="0000FF"/>
              </a:solidFill>
              <a:latin typeface="Tahoma" pitchFamily="34" charset="0"/>
            </a:endParaRPr>
          </a:p>
          <a:p>
            <a:pPr>
              <a:spcAft>
                <a:spcPts val="1000"/>
              </a:spcAft>
              <a:tabLst>
                <a:tab pos="114300" algn="l"/>
              </a:tabLst>
            </a:pPr>
            <a:endParaRPr lang="en-US">
              <a:solidFill>
                <a:srgbClr val="0000FF"/>
              </a:solidFill>
              <a:latin typeface="Tahoma" pitchFamily="34"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pic>
        <p:nvPicPr>
          <p:cNvPr id="8" name="Picture 7" descr="May Exchange Cover 3.jpg"/>
          <p:cNvPicPr>
            <a:picLocks noChangeAspect="1"/>
          </p:cNvPicPr>
          <p:nvPr/>
        </p:nvPicPr>
        <p:blipFill>
          <a:blip r:embed="rId3"/>
          <a:srcRect/>
          <a:stretch>
            <a:fillRect/>
          </a:stretch>
        </p:blipFill>
        <p:spPr bwMode="auto">
          <a:xfrm>
            <a:off x="0" y="2362200"/>
            <a:ext cx="76962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47107"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Tahoma" pitchFamily="34" charset="0"/>
              </a:rPr>
              <a:t>THE GUIDING COALITION</a:t>
            </a:r>
          </a:p>
        </p:txBody>
      </p:sp>
      <p:sp>
        <p:nvSpPr>
          <p:cNvPr id="47108" name="Text Box 6"/>
          <p:cNvSpPr txBox="1">
            <a:spLocks noChangeArrowheads="1"/>
          </p:cNvSpPr>
          <p:nvPr/>
        </p:nvSpPr>
        <p:spPr bwMode="auto">
          <a:xfrm>
            <a:off x="609600" y="1219200"/>
            <a:ext cx="8305800" cy="4195763"/>
          </a:xfrm>
          <a:prstGeom prst="rect">
            <a:avLst/>
          </a:prstGeom>
          <a:noFill/>
          <a:ln w="9525">
            <a:noFill/>
            <a:miter lim="800000"/>
            <a:headEnd/>
            <a:tailEnd/>
          </a:ln>
        </p:spPr>
        <p:txBody>
          <a:bodyPr>
            <a:spAutoFit/>
          </a:bodyPr>
          <a:lstStyle/>
          <a:p>
            <a:pPr>
              <a:spcAft>
                <a:spcPts val="1000"/>
              </a:spcAft>
              <a:tabLst>
                <a:tab pos="114300" algn="l"/>
              </a:tabLst>
            </a:pPr>
            <a:r>
              <a:rPr lang="en-US" b="1">
                <a:latin typeface="Tahoma" pitchFamily="34" charset="0"/>
              </a:rPr>
              <a:t>We set a vision of what shared leadership would mean to the college.</a:t>
            </a:r>
          </a:p>
          <a:p>
            <a:pPr>
              <a:spcAft>
                <a:spcPts val="1000"/>
              </a:spcAft>
              <a:tabLst>
                <a:tab pos="114300" algn="l"/>
              </a:tabLst>
            </a:pPr>
            <a:endParaRPr lang="en-US">
              <a:solidFill>
                <a:srgbClr val="0000FF"/>
              </a:solidFill>
              <a:latin typeface="Tahoma" pitchFamily="34" charset="0"/>
            </a:endParaRPr>
          </a:p>
          <a:p>
            <a:pPr>
              <a:spcAft>
                <a:spcPts val="1000"/>
              </a:spcAft>
              <a:tabLst>
                <a:tab pos="114300" algn="l"/>
              </a:tabLst>
            </a:pPr>
            <a:endParaRPr lang="en-US">
              <a:latin typeface="Tahoma" pitchFamily="34"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2514600"/>
            <a:ext cx="8001000" cy="2630488"/>
          </a:xfrm>
          <a:prstGeom prst="rect">
            <a:avLst/>
          </a:prstGeom>
          <a:noFill/>
          <a:ln w="9525">
            <a:noFill/>
            <a:miter lim="800000"/>
            <a:headEnd/>
            <a:tailEnd/>
          </a:ln>
        </p:spPr>
        <p:txBody>
          <a:bodyPr>
            <a:spAutoFit/>
          </a:bodyPr>
          <a:lstStyle/>
          <a:p>
            <a:pPr>
              <a:spcAft>
                <a:spcPts val="1000"/>
              </a:spcAft>
              <a:tabLst>
                <a:tab pos="114300" algn="l"/>
              </a:tabLst>
            </a:pPr>
            <a:r>
              <a:rPr lang="en-US" sz="4400">
                <a:latin typeface="Tahoma" pitchFamily="34" charset="0"/>
              </a:rPr>
              <a:t>Owens will be a LEADER IN LEARNING.</a:t>
            </a:r>
          </a:p>
          <a:p>
            <a:pPr>
              <a:lnSpc>
                <a:spcPct val="160000"/>
              </a:lnSpc>
              <a:spcAft>
                <a:spcPts val="1000"/>
              </a:spcAft>
              <a:tabLst>
                <a:tab pos="114300" algn="l"/>
              </a:tabLst>
            </a:pPr>
            <a:endParaRPr lang="en-US" sz="4400" i="1">
              <a:latin typeface="Tahoma" pitchFamily="34" charset="0"/>
            </a:endParaRPr>
          </a:p>
        </p:txBody>
      </p:sp>
      <p:pic>
        <p:nvPicPr>
          <p:cNvPr id="47110" name="Picture 6" descr="Picture of penguins working"/>
          <p:cNvPicPr>
            <a:picLocks noChangeAspect="1" noChangeArrowheads="1"/>
          </p:cNvPicPr>
          <p:nvPr/>
        </p:nvPicPr>
        <p:blipFill>
          <a:blip r:embed="rId3"/>
          <a:srcRect/>
          <a:stretch>
            <a:fillRect/>
          </a:stretch>
        </p:blipFill>
        <p:spPr bwMode="auto">
          <a:xfrm>
            <a:off x="5257800" y="3657600"/>
            <a:ext cx="2328863" cy="292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48131"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effectLst>
                  <a:outerShdw blurRad="38100" dist="38100" dir="2700000" algn="tl">
                    <a:srgbClr val="C0C0C0"/>
                  </a:outerShdw>
                </a:effectLst>
                <a:latin typeface="Tahoma" pitchFamily="34" charset="0"/>
              </a:rPr>
              <a:t>WE LOOKED OUR INITIATVES &amp; FOUND A COMMON LINK</a:t>
            </a:r>
            <a:r>
              <a:rPr lang="en-US">
                <a:solidFill>
                  <a:schemeClr val="bg1"/>
                </a:solidFill>
                <a:latin typeface="Tahoma" pitchFamily="34" charset="0"/>
              </a:rPr>
              <a:t> </a:t>
            </a:r>
            <a:endParaRPr lang="en-US" sz="2800">
              <a:solidFill>
                <a:schemeClr val="bg1"/>
              </a:solidFill>
              <a:latin typeface="Tahoma" pitchFamily="34" charset="0"/>
            </a:endParaRPr>
          </a:p>
        </p:txBody>
      </p:sp>
      <p:sp>
        <p:nvSpPr>
          <p:cNvPr id="48132" name="Text Box 6"/>
          <p:cNvSpPr txBox="1">
            <a:spLocks noChangeArrowheads="1"/>
          </p:cNvSpPr>
          <p:nvPr/>
        </p:nvSpPr>
        <p:spPr bwMode="auto">
          <a:xfrm>
            <a:off x="609600" y="990600"/>
            <a:ext cx="8305800" cy="7708777"/>
          </a:xfrm>
          <a:prstGeom prst="rect">
            <a:avLst/>
          </a:prstGeom>
          <a:noFill/>
          <a:ln w="9525">
            <a:noFill/>
            <a:miter lim="800000"/>
            <a:headEnd/>
            <a:tailEnd/>
          </a:ln>
        </p:spPr>
        <p:txBody>
          <a:bodyPr>
            <a:spAutoFit/>
          </a:bodyPr>
          <a:lstStyle/>
          <a:p>
            <a:pPr eaLnBrk="1" hangingPunct="1">
              <a:lnSpc>
                <a:spcPct val="80000"/>
              </a:lnSpc>
              <a:spcBef>
                <a:spcPct val="20000"/>
              </a:spcBef>
              <a:buClr>
                <a:schemeClr val="hlink"/>
              </a:buClr>
              <a:buSzPct val="80000"/>
              <a:buFont typeface="Wingdings" pitchFamily="2" charset="2"/>
              <a:buNone/>
              <a:tabLst>
                <a:tab pos="114300" algn="l"/>
              </a:tabLst>
            </a:pPr>
            <a:r>
              <a:rPr lang="en-US" sz="3200" dirty="0">
                <a:effectLst>
                  <a:outerShdw blurRad="38100" dist="38100" dir="2700000" algn="tl">
                    <a:srgbClr val="C0C0C0"/>
                  </a:outerShdw>
                </a:effectLst>
                <a:latin typeface="Tahoma" pitchFamily="34" charset="0"/>
              </a:rPr>
              <a:t>We determined that our new iceberg of shared leadership needed be an inclusive habitat that encourages the participation of all stakeholders </a:t>
            </a:r>
            <a:r>
              <a:rPr lang="en-US" sz="3200" dirty="0" smtClean="0">
                <a:effectLst>
                  <a:outerShdw blurRad="38100" dist="38100" dir="2700000" algn="tl">
                    <a:srgbClr val="C0C0C0"/>
                  </a:outerShdw>
                </a:effectLst>
                <a:latin typeface="Tahoma" pitchFamily="34" charset="0"/>
              </a:rPr>
              <a:t>and </a:t>
            </a:r>
            <a:r>
              <a:rPr lang="en-US" sz="3200" dirty="0">
                <a:effectLst>
                  <a:outerShdw blurRad="38100" dist="38100" dir="2700000" algn="tl">
                    <a:srgbClr val="C0C0C0"/>
                  </a:outerShdw>
                </a:effectLst>
                <a:latin typeface="Tahoma" pitchFamily="34" charset="0"/>
              </a:rPr>
              <a:t>embraces our Strategic Horizons, AQIP, and Process Management initiatives. </a:t>
            </a:r>
          </a:p>
          <a:p>
            <a:pPr>
              <a:spcAft>
                <a:spcPts val="1000"/>
              </a:spcAft>
              <a:tabLst>
                <a:tab pos="114300" algn="l"/>
              </a:tabLst>
            </a:pPr>
            <a:endParaRPr lang="en-US" sz="3200" dirty="0">
              <a:solidFill>
                <a:srgbClr val="0000FF"/>
              </a:solidFill>
              <a:latin typeface="Tahoma" pitchFamily="34" charset="0"/>
            </a:endParaRPr>
          </a:p>
          <a:p>
            <a:pPr>
              <a:tabLst>
                <a:tab pos="114300" algn="l"/>
              </a:tabLst>
            </a:pPr>
            <a:r>
              <a:rPr lang="en-US" sz="3200" dirty="0">
                <a:effectLst>
                  <a:outerShdw blurRad="38100" dist="38100" dir="2700000" algn="tl">
                    <a:srgbClr val="C0C0C0"/>
                  </a:outerShdw>
                </a:effectLst>
                <a:latin typeface="Tahoma" pitchFamily="34" charset="0"/>
              </a:rPr>
              <a:t>We also wanted to streamline our processes and eliminate any of the redundancies between the efforts. </a:t>
            </a:r>
          </a:p>
          <a:p>
            <a:pPr>
              <a:tabLst>
                <a:tab pos="114300" algn="l"/>
              </a:tabLst>
            </a:pPr>
            <a:r>
              <a:rPr lang="en-US" dirty="0">
                <a:effectLst>
                  <a:outerShdw blurRad="38100" dist="38100" dir="2700000" algn="tl">
                    <a:srgbClr val="C0C0C0"/>
                  </a:outerShdw>
                </a:effectLst>
              </a:rPr>
              <a:t>	</a:t>
            </a:r>
          </a:p>
          <a:p>
            <a:pPr>
              <a:spcAft>
                <a:spcPts val="1000"/>
              </a:spcAft>
              <a:tabLst>
                <a:tab pos="114300" algn="l"/>
              </a:tabLst>
            </a:pPr>
            <a:endParaRPr lang="en-US" dirty="0">
              <a:latin typeface="Times New Roman" pitchFamily="18" charset="0"/>
            </a:endParaRPr>
          </a:p>
          <a:p>
            <a:pPr marL="342900" lvl="2">
              <a:tabLst>
                <a:tab pos="114300" algn="l"/>
              </a:tabLst>
            </a:pPr>
            <a:endParaRPr lang="en-US" dirty="0">
              <a:latin typeface="Times New Roman" pitchFamily="18" charset="0"/>
            </a:endParaRPr>
          </a:p>
          <a:p>
            <a:pPr marL="342900" lvl="2">
              <a:tabLst>
                <a:tab pos="114300" algn="l"/>
              </a:tabLst>
            </a:pPr>
            <a:endParaRPr lang="en-US" dirty="0">
              <a:latin typeface="Times New Roman" pitchFamily="18" charset="0"/>
            </a:endParaRPr>
          </a:p>
          <a:p>
            <a:pPr>
              <a:spcAft>
                <a:spcPts val="1000"/>
              </a:spcAft>
              <a:tabLst>
                <a:tab pos="114300" algn="l"/>
              </a:tabLst>
            </a:pPr>
            <a:endParaRPr lang="en-US" dirty="0">
              <a:latin typeface="Times New Roman" pitchFamily="18" charset="0"/>
            </a:endParaRPr>
          </a:p>
          <a:p>
            <a:pPr>
              <a:spcAft>
                <a:spcPts val="1000"/>
              </a:spcAft>
              <a:tabLst>
                <a:tab pos="114300" algn="l"/>
              </a:tabLst>
            </a:pPr>
            <a:endParaRPr lang="en-US" dirty="0">
              <a:latin typeface="Times New Roman" pitchFamily="18" charset="0"/>
            </a:endParaRPr>
          </a:p>
          <a:p>
            <a:pPr>
              <a:spcBef>
                <a:spcPct val="50000"/>
              </a:spcBef>
              <a:tabLst>
                <a:tab pos="114300" algn="l"/>
              </a:tabLst>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49155"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effectLst>
                  <a:outerShdw blurRad="38100" dist="38100" dir="2700000" algn="tl">
                    <a:srgbClr val="C0C0C0"/>
                  </a:outerShdw>
                </a:effectLst>
                <a:latin typeface="Tahoma" pitchFamily="34" charset="0"/>
              </a:rPr>
              <a:t>THE COMMON LINK WE DISCOVERED?</a:t>
            </a:r>
          </a:p>
        </p:txBody>
      </p:sp>
      <p:sp>
        <p:nvSpPr>
          <p:cNvPr id="49156"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990600"/>
            <a:ext cx="8001000" cy="5013325"/>
          </a:xfrm>
          <a:prstGeom prst="rect">
            <a:avLst/>
          </a:prstGeom>
          <a:noFill/>
          <a:ln w="9525">
            <a:noFill/>
            <a:miter lim="800000"/>
            <a:headEnd/>
            <a:tailEnd/>
          </a:ln>
        </p:spPr>
        <p:txBody>
          <a:bodyPr>
            <a:spAutoFit/>
          </a:bodyPr>
          <a:lstStyle/>
          <a:p>
            <a:pPr>
              <a:tabLst>
                <a:tab pos="114300" algn="l"/>
              </a:tabLst>
            </a:pPr>
            <a:r>
              <a:rPr lang="en-US" sz="3200">
                <a:effectLst>
                  <a:outerShdw blurRad="38100" dist="38100" dir="2700000" algn="tl">
                    <a:srgbClr val="C0C0C0"/>
                  </a:outerShdw>
                </a:effectLst>
                <a:latin typeface="Tahoma" pitchFamily="34" charset="0"/>
              </a:rPr>
              <a:t>Creating a culture of excellence driven by academic quality. </a:t>
            </a:r>
            <a:br>
              <a:rPr lang="en-US" sz="3200">
                <a:effectLst>
                  <a:outerShdw blurRad="38100" dist="38100" dir="2700000" algn="tl">
                    <a:srgbClr val="C0C0C0"/>
                  </a:outerShdw>
                </a:effectLst>
                <a:latin typeface="Tahoma" pitchFamily="34" charset="0"/>
              </a:rPr>
            </a:br>
            <a:endParaRPr lang="en-US" sz="3200">
              <a:effectLst>
                <a:outerShdw blurRad="38100" dist="38100" dir="2700000" algn="tl">
                  <a:srgbClr val="C0C0C0"/>
                </a:outerShdw>
              </a:effectLst>
              <a:latin typeface="Tahoma" pitchFamily="34" charset="0"/>
            </a:endParaRPr>
          </a:p>
          <a:p>
            <a:pPr>
              <a:tabLst>
                <a:tab pos="114300" algn="l"/>
              </a:tabLst>
            </a:pPr>
            <a:r>
              <a:rPr lang="en-US" sz="3200">
                <a:effectLst>
                  <a:outerShdw blurRad="38100" dist="38100" dir="2700000" algn="tl">
                    <a:srgbClr val="C0C0C0"/>
                  </a:outerShdw>
                </a:effectLst>
                <a:latin typeface="Tahoma" pitchFamily="34" charset="0"/>
              </a:rPr>
              <a:t>As an AQIP and SHN Institution we have to be focused on quality and shared leadership throughout the organization. </a:t>
            </a:r>
          </a:p>
          <a:p>
            <a:pPr>
              <a:tabLst>
                <a:tab pos="114300" algn="l"/>
              </a:tabLst>
            </a:pPr>
            <a:endParaRPr lang="en-US" sz="3200">
              <a:effectLst>
                <a:outerShdw blurRad="38100" dist="38100" dir="2700000" algn="tl">
                  <a:srgbClr val="C0C0C0"/>
                </a:outerShdw>
              </a:effectLst>
              <a:latin typeface="Tahoma" pitchFamily="34" charset="0"/>
            </a:endParaRPr>
          </a:p>
          <a:p>
            <a:pPr>
              <a:tabLst>
                <a:tab pos="114300" algn="l"/>
              </a:tabLst>
            </a:pPr>
            <a:r>
              <a:rPr lang="en-US" sz="3200">
                <a:effectLst>
                  <a:outerShdw blurRad="38100" dist="38100" dir="2700000" algn="tl">
                    <a:srgbClr val="C0C0C0"/>
                  </a:outerShdw>
                </a:effectLst>
                <a:latin typeface="Tahoma" pitchFamily="34" charset="0"/>
              </a:rPr>
              <a:t>So we made AQIP and Quality the Umbrella of all of our efforts.</a:t>
            </a:r>
          </a:p>
          <a:p>
            <a:pPr eaLnBrk="1" hangingPunct="1">
              <a:lnSpc>
                <a:spcPct val="90000"/>
              </a:lnSpc>
              <a:spcBef>
                <a:spcPct val="20000"/>
              </a:spcBef>
              <a:buClr>
                <a:schemeClr val="hlink"/>
              </a:buClr>
              <a:buSzPct val="80000"/>
              <a:buFont typeface="Wingdings" pitchFamily="2" charset="2"/>
              <a:buChar char="n"/>
              <a:tabLst>
                <a:tab pos="114300" algn="l"/>
              </a:tabLst>
            </a:pPr>
            <a:endParaRPr lang="en-US" sz="3200" i="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eader"/>
          <p:cNvPicPr>
            <a:picLocks noChangeAspect="1" noChangeArrowheads="1"/>
          </p:cNvPicPr>
          <p:nvPr/>
        </p:nvPicPr>
        <p:blipFill>
          <a:blip r:embed="rId3"/>
          <a:srcRect/>
          <a:stretch>
            <a:fillRect/>
          </a:stretch>
        </p:blipFill>
        <p:spPr bwMode="auto">
          <a:xfrm>
            <a:off x="0" y="0"/>
            <a:ext cx="9220200" cy="736600"/>
          </a:xfrm>
          <a:prstGeom prst="rect">
            <a:avLst/>
          </a:prstGeom>
          <a:noFill/>
          <a:ln w="9525">
            <a:noFill/>
            <a:miter lim="800000"/>
            <a:headEnd/>
            <a:tailEnd/>
          </a:ln>
        </p:spPr>
      </p:pic>
      <p:pic>
        <p:nvPicPr>
          <p:cNvPr id="61443" name="Picture 3" descr="logo_gradient2"/>
          <p:cNvPicPr>
            <a:picLocks noChangeAspect="1" noChangeArrowheads="1"/>
          </p:cNvPicPr>
          <p:nvPr/>
        </p:nvPicPr>
        <p:blipFill>
          <a:blip r:embed="rId4"/>
          <a:srcRect/>
          <a:stretch>
            <a:fillRect/>
          </a:stretch>
        </p:blipFill>
        <p:spPr bwMode="auto">
          <a:xfrm>
            <a:off x="0" y="4162425"/>
            <a:ext cx="9144000" cy="2695575"/>
          </a:xfrm>
          <a:prstGeom prst="rect">
            <a:avLst/>
          </a:prstGeom>
          <a:noFill/>
          <a:ln w="9525">
            <a:noFill/>
            <a:miter lim="800000"/>
            <a:headEnd/>
            <a:tailEnd/>
          </a:ln>
        </p:spPr>
      </p:pic>
      <p:sp>
        <p:nvSpPr>
          <p:cNvPr id="61444" name="Text Box 4"/>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ea typeface="ＭＳ Ｐゴシック" pitchFamily="-112" charset="-128"/>
              </a:rPr>
              <a:t>THE GUIDING COALITION</a:t>
            </a:r>
            <a:endParaRPr lang="en-US" b="1">
              <a:solidFill>
                <a:schemeClr val="bg1"/>
              </a:solidFill>
              <a:latin typeface="Tahoma" pitchFamily="34" charset="0"/>
              <a:ea typeface="ＭＳ Ｐゴシック" pitchFamily="-112" charset="-128"/>
            </a:endParaRPr>
          </a:p>
        </p:txBody>
      </p:sp>
      <p:sp>
        <p:nvSpPr>
          <p:cNvPr id="6" name="Rectangle 5"/>
          <p:cNvSpPr>
            <a:spLocks noChangeArrowheads="1"/>
          </p:cNvSpPr>
          <p:nvPr/>
        </p:nvSpPr>
        <p:spPr bwMode="auto">
          <a:xfrm>
            <a:off x="685800" y="4114800"/>
            <a:ext cx="8229600" cy="1225550"/>
          </a:xfrm>
          <a:prstGeom prst="rect">
            <a:avLst/>
          </a:prstGeom>
          <a:noFill/>
          <a:ln w="9525">
            <a:noFill/>
            <a:miter lim="800000"/>
            <a:headEnd/>
            <a:tailEnd/>
          </a:ln>
        </p:spPr>
        <p:txBody>
          <a:bodyPr>
            <a:spAutoFit/>
          </a:bodyPr>
          <a:lstStyle/>
          <a:p>
            <a:pPr>
              <a:spcAft>
                <a:spcPts val="1000"/>
              </a:spcAft>
            </a:pPr>
            <a:r>
              <a:rPr lang="en-US" sz="3300" b="1">
                <a:solidFill>
                  <a:srgbClr val="CD2026"/>
                </a:solidFill>
                <a:ea typeface="ＭＳ Ｐゴシック" pitchFamily="-112" charset="-128"/>
              </a:rPr>
              <a:t>“Learning Is The Sum Of All That We Are!”</a:t>
            </a:r>
            <a:endParaRPr lang="en-US" sz="3300" b="1">
              <a:solidFill>
                <a:srgbClr val="CD2026"/>
              </a:solidFill>
              <a:latin typeface="Times New Roman" pitchFamily="18" charset="0"/>
              <a:ea typeface="ＭＳ Ｐゴシック" pitchFamily="-112" charset="-128"/>
            </a:endParaRPr>
          </a:p>
          <a:p>
            <a:pPr>
              <a:spcAft>
                <a:spcPts val="1000"/>
              </a:spcAft>
            </a:pPr>
            <a:endParaRPr lang="en-US" sz="3300" b="1">
              <a:solidFill>
                <a:srgbClr val="CD2026"/>
              </a:solidFill>
              <a:latin typeface="Arial" charset="0"/>
              <a:ea typeface="ＭＳ Ｐゴシック" pitchFamily="-112" charset="-128"/>
            </a:endParaRPr>
          </a:p>
        </p:txBody>
      </p:sp>
      <p:sp>
        <p:nvSpPr>
          <p:cNvPr id="7" name="Rectangle 6"/>
          <p:cNvSpPr>
            <a:spLocks noChangeArrowheads="1"/>
          </p:cNvSpPr>
          <p:nvPr/>
        </p:nvSpPr>
        <p:spPr bwMode="auto">
          <a:xfrm>
            <a:off x="609600" y="914400"/>
            <a:ext cx="5334000" cy="2647950"/>
          </a:xfrm>
          <a:prstGeom prst="rect">
            <a:avLst/>
          </a:prstGeom>
          <a:noFill/>
          <a:ln w="9525">
            <a:noFill/>
            <a:miter lim="800000"/>
            <a:headEnd/>
            <a:tailEnd/>
          </a:ln>
        </p:spPr>
        <p:txBody>
          <a:bodyPr>
            <a:spAutoFit/>
          </a:bodyPr>
          <a:lstStyle/>
          <a:p>
            <a:pPr>
              <a:spcAft>
                <a:spcPts val="1000"/>
              </a:spcAft>
            </a:pPr>
            <a:r>
              <a:rPr lang="en-US">
                <a:latin typeface="Tahoma" pitchFamily="34" charset="0"/>
                <a:ea typeface="ＭＳ Ｐゴシック" pitchFamily="-112" charset="-128"/>
              </a:rPr>
              <a:t>We drafted a mission statement for shared leadership that our campus community would understand. We needed to send a clear message that we all support academic quality and student success regardless of job position or title.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0179"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effectLst>
                  <a:outerShdw blurRad="38100" dist="38100" dir="2700000" algn="tl">
                    <a:srgbClr val="C0C0C0"/>
                  </a:outerShdw>
                </a:effectLst>
                <a:latin typeface="Tahoma" pitchFamily="34" charset="0"/>
              </a:rPr>
              <a:t>THE SHARED LEADERSHIP MODEL</a:t>
            </a:r>
          </a:p>
        </p:txBody>
      </p:sp>
      <p:sp>
        <p:nvSpPr>
          <p:cNvPr id="50180"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990600"/>
            <a:ext cx="8001000" cy="5045075"/>
          </a:xfrm>
          <a:prstGeom prst="rect">
            <a:avLst/>
          </a:prstGeom>
          <a:noFill/>
          <a:ln w="9525">
            <a:noFill/>
            <a:miter lim="800000"/>
            <a:headEnd/>
            <a:tailEnd/>
          </a:ln>
        </p:spPr>
        <p:txBody>
          <a:bodyPr>
            <a:spAutoFit/>
          </a:bodyPr>
          <a:lstStyle/>
          <a:p>
            <a:pPr>
              <a:tabLst>
                <a:tab pos="114300" algn="l"/>
              </a:tabLst>
            </a:pPr>
            <a:r>
              <a:rPr lang="en-US" sz="2800">
                <a:effectLst>
                  <a:outerShdw blurRad="38100" dist="38100" dir="2700000" algn="tl">
                    <a:srgbClr val="C0C0C0"/>
                  </a:outerShdw>
                </a:effectLst>
                <a:latin typeface="Tahoma" pitchFamily="34" charset="0"/>
              </a:rPr>
              <a:t>Facilitates communication among all members of the Owens Community College community and places authority for decision making with those who should be making the decisions. </a:t>
            </a:r>
          </a:p>
          <a:p>
            <a:pPr>
              <a:tabLst>
                <a:tab pos="114300" algn="l"/>
              </a:tabLst>
            </a:pPr>
            <a:endParaRPr lang="en-US" sz="2800">
              <a:effectLst>
                <a:outerShdw blurRad="38100" dist="38100" dir="2700000" algn="tl">
                  <a:srgbClr val="C0C0C0"/>
                </a:outerShdw>
              </a:effectLst>
              <a:latin typeface="Tahoma" pitchFamily="34" charset="0"/>
            </a:endParaRPr>
          </a:p>
          <a:p>
            <a:pPr>
              <a:tabLst>
                <a:tab pos="114300" algn="l"/>
              </a:tabLst>
            </a:pPr>
            <a:r>
              <a:rPr lang="en-US" sz="2800">
                <a:effectLst>
                  <a:outerShdw blurRad="38100" dist="38100" dir="2700000" algn="tl">
                    <a:srgbClr val="C0C0C0"/>
                  </a:outerShdw>
                </a:effectLst>
                <a:latin typeface="Tahoma" pitchFamily="34" charset="0"/>
              </a:rPr>
              <a:t>It is a flattened model of circles, rather than ladders, that allows for the two-way flow of information and establishes a structure for decision making at the appropriate point of contact.</a:t>
            </a:r>
            <a:r>
              <a:rPr lang="en-US" sz="2800">
                <a:effectLst>
                  <a:outerShdw blurRad="38100" dist="38100" dir="2700000" algn="tl">
                    <a:srgbClr val="C0C0C0"/>
                  </a:outerShdw>
                </a:effectLst>
              </a:rPr>
              <a:t> </a:t>
            </a:r>
          </a:p>
          <a:p>
            <a:pPr>
              <a:lnSpc>
                <a:spcPct val="160000"/>
              </a:lnSpc>
              <a:spcAft>
                <a:spcPts val="1000"/>
              </a:spcAft>
              <a:tabLst>
                <a:tab pos="114300" algn="l"/>
              </a:tabLst>
            </a:pPr>
            <a:endParaRPr lang="en-US" sz="2800" i="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3075"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Tahoma" pitchFamily="34" charset="0"/>
              </a:rPr>
              <a:t>WHAT IS OWENS COMMUNITY COLLEGE ?</a:t>
            </a:r>
            <a:endParaRPr lang="en-US" b="1">
              <a:solidFill>
                <a:schemeClr val="bg1"/>
              </a:solidFill>
              <a:latin typeface="Tahoma" pitchFamily="34" charset="0"/>
            </a:endParaRPr>
          </a:p>
        </p:txBody>
      </p:sp>
      <p:sp>
        <p:nvSpPr>
          <p:cNvPr id="3076" name="Text Box 6"/>
          <p:cNvSpPr txBox="1">
            <a:spLocks noChangeArrowheads="1"/>
          </p:cNvSpPr>
          <p:nvPr/>
        </p:nvSpPr>
        <p:spPr bwMode="auto">
          <a:xfrm>
            <a:off x="609600" y="1219200"/>
            <a:ext cx="8305800" cy="3375025"/>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295400"/>
            <a:ext cx="8001000" cy="4052391"/>
          </a:xfrm>
          <a:prstGeom prst="rect">
            <a:avLst/>
          </a:prstGeom>
          <a:noFill/>
          <a:ln w="9525">
            <a:noFill/>
            <a:miter lim="800000"/>
            <a:headEnd/>
            <a:tailEnd/>
          </a:ln>
        </p:spPr>
        <p:txBody>
          <a:bodyPr>
            <a:spAutoFit/>
          </a:bodyPr>
          <a:lstStyle/>
          <a:p>
            <a:pPr>
              <a:spcAft>
                <a:spcPts val="1000"/>
              </a:spcAft>
              <a:tabLst>
                <a:tab pos="114300" algn="l"/>
              </a:tabLst>
            </a:pPr>
            <a:r>
              <a:rPr lang="en-US" sz="3200" b="1" dirty="0">
                <a:latin typeface="Tahoma" pitchFamily="34" charset="0"/>
              </a:rPr>
              <a:t>Experienced rapid enrollment growth over the last ten years</a:t>
            </a:r>
          </a:p>
          <a:p>
            <a:pPr>
              <a:spcAft>
                <a:spcPts val="1000"/>
              </a:spcAft>
              <a:tabLst>
                <a:tab pos="114300" algn="l"/>
              </a:tabLst>
            </a:pPr>
            <a:endParaRPr lang="en-US" sz="3200" b="1" dirty="0">
              <a:latin typeface="Tahoma" pitchFamily="34" charset="0"/>
            </a:endParaRPr>
          </a:p>
          <a:p>
            <a:pPr>
              <a:spcAft>
                <a:spcPts val="1000"/>
              </a:spcAft>
              <a:tabLst>
                <a:tab pos="114300" algn="l"/>
              </a:tabLst>
            </a:pPr>
            <a:r>
              <a:rPr lang="en-US" sz="3200" b="1" dirty="0">
                <a:latin typeface="Tahoma" pitchFamily="34" charset="0"/>
              </a:rPr>
              <a:t>Moved from a centralized to decentralized administration</a:t>
            </a:r>
          </a:p>
          <a:p>
            <a:pPr>
              <a:spcAft>
                <a:spcPts val="1000"/>
              </a:spcAft>
              <a:tabLst>
                <a:tab pos="114300" algn="l"/>
              </a:tabLst>
            </a:pPr>
            <a:endParaRPr lang="en-US" sz="3200" b="1" dirty="0">
              <a:latin typeface="Tahoma" pitchFamily="34" charset="0"/>
            </a:endParaRPr>
          </a:p>
          <a:p>
            <a:pPr>
              <a:spcAft>
                <a:spcPts val="1000"/>
              </a:spcAft>
              <a:tabLst>
                <a:tab pos="114300" algn="l"/>
              </a:tabLst>
            </a:pPr>
            <a:r>
              <a:rPr lang="en-US" sz="3200" b="1" dirty="0">
                <a:latin typeface="Tahoma" pitchFamily="34" charset="0"/>
              </a:rPr>
              <a:t> </a:t>
            </a:r>
            <a:r>
              <a:rPr lang="en-US" sz="3200" b="1" dirty="0" smtClean="0">
                <a:latin typeface="Tahoma" pitchFamily="34" charset="0"/>
              </a:rPr>
              <a:t>PEAQ </a:t>
            </a:r>
            <a:r>
              <a:rPr lang="en-US" sz="3200" b="1" dirty="0">
                <a:latin typeface="Tahoma" pitchFamily="34" charset="0"/>
              </a:rPr>
              <a:t>accreditation</a:t>
            </a:r>
          </a:p>
        </p:txBody>
      </p:sp>
      <p:pic>
        <p:nvPicPr>
          <p:cNvPr id="3082" name="Picture 10" descr="Owens graduates"/>
          <p:cNvPicPr>
            <a:picLocks noChangeAspect="1" noChangeArrowheads="1"/>
          </p:cNvPicPr>
          <p:nvPr/>
        </p:nvPicPr>
        <p:blipFill>
          <a:blip r:embed="rId3"/>
          <a:srcRect/>
          <a:stretch>
            <a:fillRect/>
          </a:stretch>
        </p:blipFill>
        <p:spPr bwMode="auto">
          <a:xfrm>
            <a:off x="6934200" y="2057400"/>
            <a:ext cx="2017713" cy="2057400"/>
          </a:xfrm>
          <a:prstGeom prst="rect">
            <a:avLst/>
          </a:prstGeom>
          <a:noFill/>
        </p:spPr>
      </p:pic>
      <p:pic>
        <p:nvPicPr>
          <p:cNvPr id="3084" name="Picture 12" descr="Owens students"/>
          <p:cNvPicPr>
            <a:picLocks noChangeAspect="1" noChangeArrowheads="1"/>
          </p:cNvPicPr>
          <p:nvPr/>
        </p:nvPicPr>
        <p:blipFill>
          <a:blip r:embed="rId4"/>
          <a:srcRect/>
          <a:stretch>
            <a:fillRect/>
          </a:stretch>
        </p:blipFill>
        <p:spPr bwMode="auto">
          <a:xfrm>
            <a:off x="5257800" y="4419600"/>
            <a:ext cx="19431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2227"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rPr>
              <a:t>THE MODEL CONSISTS OF…</a:t>
            </a:r>
            <a:endParaRPr lang="en-US">
              <a:solidFill>
                <a:schemeClr val="bg1"/>
              </a:solidFill>
              <a:latin typeface="Tahoma" pitchFamily="34" charset="0"/>
            </a:endParaRPr>
          </a:p>
        </p:txBody>
      </p:sp>
      <p:sp>
        <p:nvSpPr>
          <p:cNvPr id="52228"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066800"/>
            <a:ext cx="8001000" cy="4692650"/>
          </a:xfrm>
          <a:prstGeom prst="rect">
            <a:avLst/>
          </a:prstGeom>
          <a:noFill/>
          <a:ln w="9525">
            <a:noFill/>
            <a:miter lim="800000"/>
            <a:headEnd/>
            <a:tailEnd/>
          </a:ln>
        </p:spPr>
        <p:txBody>
          <a:bodyPr>
            <a:spAutoFit/>
          </a:bodyPr>
          <a:lstStyle/>
          <a:p>
            <a:pPr>
              <a:tabLst>
                <a:tab pos="114300" algn="l"/>
              </a:tabLst>
            </a:pPr>
            <a:r>
              <a:rPr lang="en-US">
                <a:effectLst>
                  <a:outerShdw blurRad="38100" dist="38100" dir="2700000" algn="tl">
                    <a:srgbClr val="C0C0C0"/>
                  </a:outerShdw>
                </a:effectLst>
                <a:latin typeface="Tahoma" pitchFamily="34" charset="0"/>
              </a:rPr>
              <a:t>Two standing councils (the AQIP Planning Council and the Quality Council)</a:t>
            </a:r>
          </a:p>
          <a:p>
            <a:pPr>
              <a:tabLst>
                <a:tab pos="114300" algn="l"/>
              </a:tabLst>
            </a:pPr>
            <a:endParaRPr lang="en-US">
              <a:effectLst>
                <a:outerShdw blurRad="38100" dist="38100" dir="2700000" algn="tl">
                  <a:srgbClr val="C0C0C0"/>
                </a:outerShdw>
              </a:effectLst>
              <a:latin typeface="Tahoma" pitchFamily="34" charset="0"/>
            </a:endParaRPr>
          </a:p>
          <a:p>
            <a:pPr>
              <a:tabLst>
                <a:tab pos="114300" algn="l"/>
              </a:tabLst>
            </a:pPr>
            <a:r>
              <a:rPr lang="en-US">
                <a:effectLst>
                  <a:outerShdw blurRad="38100" dist="38100" dir="2700000" algn="tl">
                    <a:srgbClr val="C0C0C0"/>
                  </a:outerShdw>
                </a:effectLst>
                <a:latin typeface="Tahoma" pitchFamily="34" charset="0"/>
              </a:rPr>
              <a:t>OCC Departments, Standing Committees and Ad Hoc Committees </a:t>
            </a:r>
          </a:p>
          <a:p>
            <a:pPr>
              <a:tabLst>
                <a:tab pos="114300" algn="l"/>
              </a:tabLst>
            </a:pPr>
            <a:endParaRPr lang="en-US">
              <a:effectLst>
                <a:outerShdw blurRad="38100" dist="38100" dir="2700000" algn="tl">
                  <a:srgbClr val="C0C0C0"/>
                </a:outerShdw>
              </a:effectLst>
              <a:latin typeface="Tahoma" pitchFamily="34" charset="0"/>
            </a:endParaRPr>
          </a:p>
          <a:p>
            <a:pPr>
              <a:tabLst>
                <a:tab pos="114300" algn="l"/>
              </a:tabLst>
            </a:pPr>
            <a:r>
              <a:rPr lang="en-US">
                <a:effectLst>
                  <a:outerShdw blurRad="38100" dist="38100" dir="2700000" algn="tl">
                    <a:srgbClr val="C0C0C0"/>
                  </a:outerShdw>
                </a:effectLst>
                <a:latin typeface="Tahoma" pitchFamily="34" charset="0"/>
              </a:rPr>
              <a:t>College personnel (as individuals and groups) are also part of the leadership model- since this model recognizes that all members of the college community are leaders and that all members should have the opportunity to participate in the decision-making process. </a:t>
            </a:r>
          </a:p>
          <a:p>
            <a:pPr>
              <a:lnSpc>
                <a:spcPct val="160000"/>
              </a:lnSpc>
              <a:spcAft>
                <a:spcPts val="1000"/>
              </a:spcAft>
              <a:tabLst>
                <a:tab pos="114300" algn="l"/>
              </a:tabLst>
            </a:pPr>
            <a:endParaRPr lang="en-US" i="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33795" name="Text Box 6"/>
          <p:cNvSpPr txBox="1">
            <a:spLocks noChangeArrowheads="1"/>
          </p:cNvSpPr>
          <p:nvPr/>
        </p:nvSpPr>
        <p:spPr bwMode="auto">
          <a:xfrm>
            <a:off x="609600" y="152400"/>
            <a:ext cx="8305800" cy="25400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33797" name="Rectangle 5"/>
          <p:cNvSpPr>
            <a:spLocks noChangeArrowheads="1"/>
          </p:cNvSpPr>
          <p:nvPr/>
        </p:nvSpPr>
        <p:spPr bwMode="auto">
          <a:xfrm>
            <a:off x="762000" y="152400"/>
            <a:ext cx="4878388" cy="457200"/>
          </a:xfrm>
          <a:prstGeom prst="rect">
            <a:avLst/>
          </a:prstGeom>
          <a:noFill/>
          <a:ln w="9525">
            <a:noFill/>
            <a:miter lim="800000"/>
            <a:headEnd/>
            <a:tailEnd/>
          </a:ln>
          <a:effectLst/>
        </p:spPr>
        <p:txBody>
          <a:bodyPr>
            <a:spAutoFit/>
          </a:bodyPr>
          <a:lstStyle/>
          <a:p>
            <a:r>
              <a:rPr lang="en-US" dirty="0" smtClean="0">
                <a:solidFill>
                  <a:schemeClr val="bg1"/>
                </a:solidFill>
                <a:effectLst>
                  <a:outerShdw blurRad="38100" dist="38100" dir="2700000" algn="tl">
                    <a:srgbClr val="C0C0C0"/>
                  </a:outerShdw>
                </a:effectLst>
                <a:latin typeface="Tahoma" pitchFamily="34" charset="0"/>
              </a:rPr>
              <a:t>APC and QUALITY </a:t>
            </a:r>
            <a:r>
              <a:rPr lang="en-US" dirty="0">
                <a:solidFill>
                  <a:schemeClr val="bg1"/>
                </a:solidFill>
                <a:effectLst>
                  <a:outerShdw blurRad="38100" dist="38100" dir="2700000" algn="tl">
                    <a:srgbClr val="C0C0C0"/>
                  </a:outerShdw>
                </a:effectLst>
                <a:latin typeface="Tahoma" pitchFamily="34" charset="0"/>
              </a:rPr>
              <a:t>COUNCIL</a:t>
            </a:r>
          </a:p>
        </p:txBody>
      </p:sp>
      <p:sp>
        <p:nvSpPr>
          <p:cNvPr id="33798" name="Rectangle 6"/>
          <p:cNvSpPr>
            <a:spLocks noChangeArrowheads="1"/>
          </p:cNvSpPr>
          <p:nvPr/>
        </p:nvSpPr>
        <p:spPr bwMode="auto">
          <a:xfrm>
            <a:off x="762000" y="685800"/>
            <a:ext cx="6096000" cy="6278642"/>
          </a:xfrm>
          <a:prstGeom prst="rect">
            <a:avLst/>
          </a:prstGeom>
          <a:noFill/>
          <a:ln w="9525">
            <a:noFill/>
            <a:miter lim="800000"/>
            <a:headEnd/>
            <a:tailEnd/>
          </a:ln>
          <a:effectLst/>
        </p:spPr>
        <p:txBody>
          <a:bodyPr>
            <a:spAutoFit/>
          </a:bodyPr>
          <a:lstStyle/>
          <a:p>
            <a:r>
              <a:rPr lang="en-US" dirty="0" smtClean="0">
                <a:effectLst>
                  <a:outerShdw blurRad="38100" dist="38100" dir="2700000" algn="tl">
                    <a:srgbClr val="C0C0C0"/>
                  </a:outerShdw>
                </a:effectLst>
                <a:latin typeface="Tahoma" pitchFamily="34" charset="0"/>
              </a:rPr>
              <a:t>QC makes the strategic adaptive decisions,</a:t>
            </a:r>
          </a:p>
          <a:p>
            <a:r>
              <a:rPr lang="en-US" dirty="0" smtClean="0">
                <a:effectLst>
                  <a:outerShdw blurRad="38100" dist="38100" dir="2700000" algn="tl">
                    <a:srgbClr val="C0C0C0"/>
                  </a:outerShdw>
                </a:effectLst>
                <a:latin typeface="Tahoma" pitchFamily="34" charset="0"/>
              </a:rPr>
              <a:t>AQIP action items and projects.</a:t>
            </a:r>
          </a:p>
          <a:p>
            <a:endParaRPr lang="en-US" dirty="0" smtClean="0">
              <a:effectLst>
                <a:outerShdw blurRad="38100" dist="38100" dir="2700000" algn="tl">
                  <a:srgbClr val="C0C0C0"/>
                </a:outerShdw>
              </a:effectLst>
              <a:latin typeface="Tahoma" pitchFamily="34" charset="0"/>
            </a:endParaRPr>
          </a:p>
          <a:p>
            <a:r>
              <a:rPr lang="en-US" dirty="0" smtClean="0">
                <a:effectLst>
                  <a:outerShdw blurRad="38100" dist="38100" dir="2700000" algn="tl">
                    <a:srgbClr val="C0C0C0"/>
                  </a:outerShdw>
                </a:effectLst>
                <a:latin typeface="Tahoma" pitchFamily="34" charset="0"/>
              </a:rPr>
              <a:t>QC determines who </a:t>
            </a:r>
            <a:r>
              <a:rPr lang="en-US" dirty="0">
                <a:effectLst>
                  <a:outerShdw blurRad="38100" dist="38100" dir="2700000" algn="tl">
                    <a:srgbClr val="C0C0C0"/>
                  </a:outerShdw>
                </a:effectLst>
                <a:latin typeface="Tahoma" pitchFamily="34" charset="0"/>
              </a:rPr>
              <a:t>shall act to implement the adaptive decisions made by APC. </a:t>
            </a:r>
          </a:p>
          <a:p>
            <a:endParaRPr lang="en-US" dirty="0">
              <a:effectLst>
                <a:outerShdw blurRad="38100" dist="38100" dir="2700000" algn="tl">
                  <a:srgbClr val="C0C0C0"/>
                </a:outerShdw>
              </a:effectLst>
              <a:latin typeface="Tahoma" pitchFamily="34" charset="0"/>
            </a:endParaRPr>
          </a:p>
          <a:p>
            <a:r>
              <a:rPr lang="en-US" dirty="0">
                <a:effectLst>
                  <a:outerShdw blurRad="38100" dist="38100" dir="2700000" algn="tl">
                    <a:srgbClr val="C0C0C0"/>
                  </a:outerShdw>
                </a:effectLst>
                <a:latin typeface="Tahoma" pitchFamily="34" charset="0"/>
              </a:rPr>
              <a:t>The projects/initiatives will be assigned, along with a quality trainer, to either a standing committee; an ad hoc committee; a department, division, school, or individual. </a:t>
            </a:r>
          </a:p>
          <a:p>
            <a:endParaRPr lang="en-US" dirty="0">
              <a:effectLst>
                <a:outerShdw blurRad="38100" dist="38100" dir="2700000" algn="tl">
                  <a:srgbClr val="C0C0C0"/>
                </a:outerShdw>
              </a:effectLst>
              <a:latin typeface="Tahoma" pitchFamily="34" charset="0"/>
            </a:endParaRPr>
          </a:p>
          <a:p>
            <a:r>
              <a:rPr lang="en-US" dirty="0">
                <a:effectLst>
                  <a:outerShdw blurRad="38100" dist="38100" dir="2700000" algn="tl">
                    <a:srgbClr val="C0C0C0"/>
                  </a:outerShdw>
                </a:effectLst>
                <a:latin typeface="Tahoma" pitchFamily="34" charset="0"/>
              </a:rPr>
              <a:t>QC is responsible for providing support to the assignee and will report back to APC the status of the project. </a:t>
            </a:r>
          </a:p>
          <a:p>
            <a:pPr eaLnBrk="1" hangingPunct="1">
              <a:spcBef>
                <a:spcPct val="50000"/>
              </a:spcBef>
              <a:buClr>
                <a:schemeClr val="hlink"/>
              </a:buClr>
              <a:buSzPct val="80000"/>
              <a:buFont typeface="Wingdings" pitchFamily="2" charset="2"/>
              <a:buChar char="n"/>
            </a:pPr>
            <a:endParaRPr lang="en-US" sz="2800" dirty="0">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34819"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34821" name="Rectangle 5"/>
          <p:cNvSpPr>
            <a:spLocks noChangeArrowheads="1"/>
          </p:cNvSpPr>
          <p:nvPr/>
        </p:nvSpPr>
        <p:spPr bwMode="auto">
          <a:xfrm>
            <a:off x="609600" y="0"/>
            <a:ext cx="6248400" cy="5568950"/>
          </a:xfrm>
          <a:prstGeom prst="rect">
            <a:avLst/>
          </a:prstGeom>
          <a:noFill/>
          <a:ln w="9525">
            <a:noFill/>
            <a:miter lim="800000"/>
            <a:headEnd/>
            <a:tailEnd/>
          </a:ln>
          <a:effectLst/>
        </p:spPr>
        <p:txBody>
          <a:bodyPr>
            <a:spAutoFit/>
          </a:bodyPr>
          <a:lstStyle/>
          <a:p>
            <a:r>
              <a:rPr lang="en-US">
                <a:solidFill>
                  <a:schemeClr val="bg1"/>
                </a:solidFill>
                <a:effectLst>
                  <a:outerShdw blurRad="38100" dist="38100" dir="2700000" algn="tl">
                    <a:srgbClr val="C0C0C0"/>
                  </a:outerShdw>
                </a:effectLst>
                <a:latin typeface="Tahoma" pitchFamily="34" charset="0"/>
              </a:rPr>
              <a:t>MEMBERS OF THE COUNCILS ARE…</a:t>
            </a:r>
          </a:p>
          <a:p>
            <a:endParaRPr lang="en-US">
              <a:solidFill>
                <a:schemeClr val="bg1"/>
              </a:solidFill>
              <a:effectLst>
                <a:outerShdw blurRad="38100" dist="38100" dir="2700000" algn="tl">
                  <a:srgbClr val="C0C0C0"/>
                </a:outerShdw>
              </a:effectLst>
              <a:latin typeface="Tahoma" pitchFamily="34" charset="0"/>
            </a:endParaRPr>
          </a:p>
          <a:p>
            <a:endParaRPr lang="en-US">
              <a:solidFill>
                <a:schemeClr val="bg1"/>
              </a:solidFill>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Are either assigned to the council via position or elected from their stakeholder group including student representatives. </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Both councils have elected positions that represent administration, chairs, the community, deans, faculty, adjunct faculty, and bargaining unit and non-bargaining unit staff. </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There are also be two members at large, one from each of our campuses.</a:t>
            </a:r>
            <a:r>
              <a:rPr lang="en-US">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35843"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35845" name="Rectangle 5"/>
          <p:cNvSpPr>
            <a:spLocks noChangeArrowheads="1"/>
          </p:cNvSpPr>
          <p:nvPr/>
        </p:nvSpPr>
        <p:spPr bwMode="auto">
          <a:xfrm>
            <a:off x="609600" y="152400"/>
            <a:ext cx="6248400" cy="4473575"/>
          </a:xfrm>
          <a:prstGeom prst="rect">
            <a:avLst/>
          </a:prstGeom>
          <a:noFill/>
          <a:ln w="9525">
            <a:noFill/>
            <a:miter lim="800000"/>
            <a:headEnd/>
            <a:tailEnd/>
          </a:ln>
          <a:effectLst/>
        </p:spPr>
        <p:txBody>
          <a:bodyPr>
            <a:spAutoFit/>
          </a:bodyPr>
          <a:lstStyle/>
          <a:p>
            <a:r>
              <a:rPr lang="en-US">
                <a:solidFill>
                  <a:schemeClr val="bg1"/>
                </a:solidFill>
                <a:effectLst>
                  <a:outerShdw blurRad="38100" dist="38100" dir="2700000" algn="tl">
                    <a:srgbClr val="C0C0C0"/>
                  </a:outerShdw>
                </a:effectLst>
              </a:rPr>
              <a:t>ELECTIONS ARE HELD ANNUALLY</a:t>
            </a:r>
          </a:p>
          <a:p>
            <a:endParaRPr lang="en-US">
              <a:solidFill>
                <a:schemeClr val="bg1"/>
              </a:solidFill>
              <a:effectLst>
                <a:outerShdw blurRad="38100" dist="38100" dir="2700000" algn="tl">
                  <a:srgbClr val="C0C0C0"/>
                </a:outerShdw>
              </a:effectLst>
            </a:endParaRPr>
          </a:p>
          <a:p>
            <a:endParaRPr lang="en-US">
              <a:solidFill>
                <a:schemeClr val="bg1"/>
              </a:solidFill>
              <a:effectLst>
                <a:outerShdw blurRad="38100" dist="38100" dir="2700000" algn="tl">
                  <a:srgbClr val="C0C0C0"/>
                </a:outerShdw>
              </a:effectLst>
            </a:endParaRPr>
          </a:p>
          <a:p>
            <a:r>
              <a:rPr lang="en-US">
                <a:effectLst>
                  <a:outerShdw blurRad="38100" dist="38100" dir="2700000" algn="tl">
                    <a:srgbClr val="C0C0C0"/>
                  </a:outerShdw>
                </a:effectLst>
                <a:latin typeface="Tahoma" pitchFamily="34" charset="0"/>
              </a:rPr>
              <a:t>Individuals interested in serving may self-nominate by application available on the intranet. </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Procedures are in place for elections and replacement of council members.</a:t>
            </a:r>
            <a:r>
              <a:rPr lang="en-US">
                <a:latin typeface="Tahoma" pitchFamily="34" charset="0"/>
              </a:rPr>
              <a:t> </a:t>
            </a:r>
          </a:p>
          <a:p>
            <a:endParaRPr lang="en-US">
              <a:latin typeface="Tahoma" pitchFamily="34" charset="0"/>
            </a:endParaRPr>
          </a:p>
          <a:p>
            <a:r>
              <a:rPr lang="en-US">
                <a:latin typeface="Tahoma" pitchFamily="34" charset="0"/>
              </a:rPr>
              <a:t>Anyone at OCC may make a suggestion to the APC – the form is on the intranet.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36867"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36869" name="Rectangle 5"/>
          <p:cNvSpPr>
            <a:spLocks noChangeArrowheads="1"/>
          </p:cNvSpPr>
          <p:nvPr/>
        </p:nvSpPr>
        <p:spPr bwMode="auto">
          <a:xfrm>
            <a:off x="609600" y="279400"/>
            <a:ext cx="8001000" cy="5265738"/>
          </a:xfrm>
          <a:prstGeom prst="rect">
            <a:avLst/>
          </a:prstGeom>
          <a:noFill/>
          <a:ln w="9525">
            <a:noFill/>
            <a:miter lim="800000"/>
            <a:headEnd/>
            <a:tailEnd/>
          </a:ln>
          <a:effectLst/>
        </p:spPr>
        <p:txBody>
          <a:bodyPr>
            <a:spAutoFit/>
          </a:bodyPr>
          <a:lstStyle/>
          <a:p>
            <a:r>
              <a:rPr lang="en-US" sz="2800">
                <a:solidFill>
                  <a:schemeClr val="bg1"/>
                </a:solidFill>
                <a:effectLst>
                  <a:outerShdw blurRad="38100" dist="38100" dir="2700000" algn="tl">
                    <a:srgbClr val="C0C0C0"/>
                  </a:outerShdw>
                </a:effectLst>
                <a:latin typeface="Tahoma" pitchFamily="34" charset="0"/>
              </a:rPr>
              <a:t>THE LESSONS LEARNED?</a:t>
            </a:r>
          </a:p>
          <a:p>
            <a:r>
              <a:rPr lang="en-US">
                <a:effectLst>
                  <a:outerShdw blurRad="38100" dist="38100" dir="2700000" algn="tl">
                    <a:srgbClr val="C0C0C0"/>
                  </a:outerShdw>
                </a:effectLst>
                <a:latin typeface="Tahoma" pitchFamily="34" charset="0"/>
              </a:rPr>
              <a:t>Our President was instrumental - she supported the team, stayed out of the way, and empowered them to develop the model.</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Trustee involvement was key- GC members felt like the trustees, through a representative’s involvement, really were concerned with the leadership and welfare of the college.  </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Although organizational  and cultural change is challenging, the guiding coalition had a great sense of accomplishment and proved that we can collaboratively work together and share the leadership of the college.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eader"/>
          <p:cNvPicPr>
            <a:picLocks noChangeAspect="1" noChangeArrowheads="1"/>
          </p:cNvPicPr>
          <p:nvPr/>
        </p:nvPicPr>
        <p:blipFill>
          <a:blip r:embed="rId3"/>
          <a:srcRect/>
          <a:stretch>
            <a:fillRect/>
          </a:stretch>
        </p:blipFill>
        <p:spPr bwMode="auto">
          <a:xfrm>
            <a:off x="0" y="0"/>
            <a:ext cx="9220200" cy="736600"/>
          </a:xfrm>
          <a:prstGeom prst="rect">
            <a:avLst/>
          </a:prstGeom>
          <a:noFill/>
          <a:ln w="9525">
            <a:noFill/>
            <a:miter lim="800000"/>
            <a:headEnd/>
            <a:tailEnd/>
          </a:ln>
        </p:spPr>
      </p:pic>
      <p:pic>
        <p:nvPicPr>
          <p:cNvPr id="64515" name="Picture 3" descr="logo_gradient2"/>
          <p:cNvPicPr>
            <a:picLocks noChangeAspect="1" noChangeArrowheads="1"/>
          </p:cNvPicPr>
          <p:nvPr/>
        </p:nvPicPr>
        <p:blipFill>
          <a:blip r:embed="rId4"/>
          <a:srcRect/>
          <a:stretch>
            <a:fillRect/>
          </a:stretch>
        </p:blipFill>
        <p:spPr bwMode="auto">
          <a:xfrm>
            <a:off x="0" y="4162425"/>
            <a:ext cx="9144000" cy="2695575"/>
          </a:xfrm>
          <a:prstGeom prst="rect">
            <a:avLst/>
          </a:prstGeom>
          <a:noFill/>
          <a:ln w="9525">
            <a:noFill/>
            <a:miter lim="800000"/>
            <a:headEnd/>
            <a:tailEnd/>
          </a:ln>
        </p:spPr>
      </p:pic>
      <p:sp>
        <p:nvSpPr>
          <p:cNvPr id="64516" name="Text Box 4"/>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ea typeface="ＭＳ Ｐゴシック" pitchFamily="-112" charset="-128"/>
              </a:rPr>
              <a:t>THE LESSONS LEARNED?</a:t>
            </a:r>
            <a:endParaRPr lang="en-US" b="1">
              <a:solidFill>
                <a:schemeClr val="bg1"/>
              </a:solidFill>
              <a:latin typeface="Tahoma" pitchFamily="34" charset="0"/>
              <a:ea typeface="ＭＳ Ｐゴシック" pitchFamily="-112" charset="-128"/>
            </a:endParaRPr>
          </a:p>
        </p:txBody>
      </p:sp>
      <p:sp>
        <p:nvSpPr>
          <p:cNvPr id="64517" name="Text Box 5"/>
          <p:cNvSpPr txBox="1">
            <a:spLocks noChangeArrowheads="1"/>
          </p:cNvSpPr>
          <p:nvPr/>
        </p:nvSpPr>
        <p:spPr bwMode="auto">
          <a:xfrm>
            <a:off x="609600" y="1219200"/>
            <a:ext cx="7620000" cy="2171700"/>
          </a:xfrm>
          <a:prstGeom prst="rect">
            <a:avLst/>
          </a:prstGeom>
          <a:noFill/>
          <a:ln w="9525">
            <a:noFill/>
            <a:miter lim="800000"/>
            <a:headEnd/>
            <a:tailEnd/>
          </a:ln>
        </p:spPr>
        <p:txBody>
          <a:bodyPr>
            <a:spAutoFit/>
          </a:bodyPr>
          <a:lstStyle/>
          <a:p>
            <a:pPr>
              <a:spcAft>
                <a:spcPts val="1000"/>
              </a:spcAft>
              <a:tabLst>
                <a:tab pos="0" algn="l"/>
                <a:tab pos="228600" algn="l"/>
                <a:tab pos="749300" algn="l"/>
              </a:tabLst>
            </a:pPr>
            <a:r>
              <a:rPr lang="en-US" b="1">
                <a:solidFill>
                  <a:srgbClr val="CD2026"/>
                </a:solidFill>
                <a:latin typeface="Arial" charset="0"/>
                <a:ea typeface="ＭＳ Ｐゴシック" pitchFamily="-112" charset="-128"/>
              </a:rPr>
              <a:t>MAKING SHARED LEADERSHIP WORK WILL REQUIRE PATIENCE AND TIME.</a:t>
            </a:r>
          </a:p>
          <a:p>
            <a:pPr>
              <a:spcAft>
                <a:spcPts val="1000"/>
              </a:spcAft>
              <a:tabLst>
                <a:tab pos="0" algn="l"/>
                <a:tab pos="228600" algn="l"/>
                <a:tab pos="749300" algn="l"/>
              </a:tabLst>
            </a:pPr>
            <a:r>
              <a:rPr lang="en-US">
                <a:latin typeface="Times New Roman" pitchFamily="18" charset="0"/>
                <a:ea typeface="ＭＳ Ｐゴシック" pitchFamily="-112" charset="-128"/>
              </a:rPr>
              <a:t/>
            </a:r>
            <a:br>
              <a:rPr lang="en-US">
                <a:latin typeface="Times New Roman" pitchFamily="18" charset="0"/>
                <a:ea typeface="ＭＳ Ｐゴシック" pitchFamily="-112" charset="-128"/>
              </a:rPr>
            </a:br>
            <a:endParaRPr lang="en-US">
              <a:ea typeface="ＭＳ Ｐゴシック" pitchFamily="-112" charset="-128"/>
            </a:endParaRPr>
          </a:p>
          <a:p>
            <a:pPr>
              <a:spcAft>
                <a:spcPts val="1000"/>
              </a:spcAft>
              <a:tabLst>
                <a:tab pos="0" algn="l"/>
                <a:tab pos="228600" algn="l"/>
                <a:tab pos="749300" algn="l"/>
              </a:tabLst>
            </a:pPr>
            <a:endParaRPr lang="en-US" b="1">
              <a:solidFill>
                <a:srgbClr val="CD2026"/>
              </a:solidFill>
              <a:ea typeface="ＭＳ Ｐゴシック" pitchFamily="-112" charset="-128"/>
            </a:endParaRPr>
          </a:p>
        </p:txBody>
      </p:sp>
      <p:sp>
        <p:nvSpPr>
          <p:cNvPr id="6" name="Rectangle 5"/>
          <p:cNvSpPr>
            <a:spLocks noChangeArrowheads="1"/>
          </p:cNvSpPr>
          <p:nvPr/>
        </p:nvSpPr>
        <p:spPr bwMode="auto">
          <a:xfrm>
            <a:off x="609600" y="2057400"/>
            <a:ext cx="8610600" cy="1187450"/>
          </a:xfrm>
          <a:prstGeom prst="rect">
            <a:avLst/>
          </a:prstGeom>
          <a:noFill/>
          <a:ln w="9525">
            <a:noFill/>
            <a:miter lim="800000"/>
            <a:headEnd/>
            <a:tailEnd/>
          </a:ln>
        </p:spPr>
        <p:txBody>
          <a:bodyPr>
            <a:spAutoFit/>
          </a:bodyPr>
          <a:lstStyle/>
          <a:p>
            <a:r>
              <a:rPr lang="en-US">
                <a:latin typeface="Tahoma" pitchFamily="34" charset="0"/>
                <a:ea typeface="ＭＳ Ｐゴシック" pitchFamily="-112" charset="-128"/>
              </a:rPr>
              <a:t>We need to develop the trust level within the organization and KNOW that we can RELY each other, </a:t>
            </a:r>
            <a:br>
              <a:rPr lang="en-US">
                <a:latin typeface="Tahoma" pitchFamily="34" charset="0"/>
                <a:ea typeface="ＭＳ Ｐゴシック" pitchFamily="-112" charset="-128"/>
              </a:rPr>
            </a:br>
            <a:r>
              <a:rPr lang="en-US">
                <a:latin typeface="Tahoma" pitchFamily="34" charset="0"/>
                <a:ea typeface="ＭＳ Ｐゴシック" pitchFamily="-112" charset="-128"/>
              </a:rPr>
              <a:t>our processes and our systems.</a:t>
            </a:r>
            <a:endParaRPr lang="en-US" b="1">
              <a:latin typeface="Tahoma" pitchFamily="34" charset="0"/>
              <a:ea typeface="ＭＳ Ｐゴシック" pitchFamily="-112" charset="-128"/>
            </a:endParaRPr>
          </a:p>
        </p:txBody>
      </p:sp>
      <p:sp>
        <p:nvSpPr>
          <p:cNvPr id="7" name="Rectangle 6"/>
          <p:cNvSpPr>
            <a:spLocks noChangeArrowheads="1"/>
          </p:cNvSpPr>
          <p:nvPr/>
        </p:nvSpPr>
        <p:spPr bwMode="auto">
          <a:xfrm>
            <a:off x="609600" y="3352800"/>
            <a:ext cx="7772400" cy="1077913"/>
          </a:xfrm>
          <a:prstGeom prst="rect">
            <a:avLst/>
          </a:prstGeom>
          <a:noFill/>
          <a:ln w="9525">
            <a:noFill/>
            <a:miter lim="800000"/>
            <a:headEnd/>
            <a:tailEnd/>
          </a:ln>
        </p:spPr>
        <p:txBody>
          <a:bodyPr>
            <a:spAutoFit/>
          </a:bodyPr>
          <a:lstStyle/>
          <a:p>
            <a:pPr marL="0" lvl="1">
              <a:lnSpc>
                <a:spcPct val="90000"/>
              </a:lnSpc>
              <a:spcAft>
                <a:spcPts val="1000"/>
              </a:spcAft>
              <a:tabLst>
                <a:tab pos="228600" algn="l"/>
                <a:tab pos="749300" algn="l"/>
              </a:tabLst>
            </a:pPr>
            <a:r>
              <a:rPr lang="en-US">
                <a:latin typeface="Tahoma" pitchFamily="34" charset="0"/>
                <a:ea typeface="ＭＳ Ｐゴシック" pitchFamily="-112" charset="-128"/>
              </a:rPr>
              <a:t>We need to take action, and encourage everyone to GET INVOLVED.</a:t>
            </a:r>
            <a:br>
              <a:rPr lang="en-US">
                <a:latin typeface="Tahoma" pitchFamily="34" charset="0"/>
                <a:ea typeface="ＭＳ Ｐゴシック" pitchFamily="-112" charset="-128"/>
              </a:rPr>
            </a:br>
            <a:endParaRPr lang="en-US">
              <a:latin typeface="Tahoma" pitchFamily="34" charset="0"/>
              <a:ea typeface="ＭＳ Ｐゴシック" pitchFamily="-112" charset="-128"/>
            </a:endParaRPr>
          </a:p>
        </p:txBody>
      </p:sp>
      <p:sp>
        <p:nvSpPr>
          <p:cNvPr id="8" name="Rectangle 7"/>
          <p:cNvSpPr>
            <a:spLocks noChangeArrowheads="1"/>
          </p:cNvSpPr>
          <p:nvPr/>
        </p:nvSpPr>
        <p:spPr bwMode="auto">
          <a:xfrm>
            <a:off x="609600" y="4267200"/>
            <a:ext cx="8077200" cy="822325"/>
          </a:xfrm>
          <a:prstGeom prst="rect">
            <a:avLst/>
          </a:prstGeom>
          <a:noFill/>
          <a:ln w="9525">
            <a:noFill/>
            <a:miter lim="800000"/>
            <a:headEnd/>
            <a:tailEnd/>
          </a:ln>
        </p:spPr>
        <p:txBody>
          <a:bodyPr>
            <a:spAutoFit/>
          </a:bodyPr>
          <a:lstStyle/>
          <a:p>
            <a:pPr marL="0" lvl="1">
              <a:spcAft>
                <a:spcPts val="1000"/>
              </a:spcAft>
              <a:tabLst>
                <a:tab pos="0" algn="l"/>
                <a:tab pos="228600" algn="l"/>
                <a:tab pos="749300" algn="l"/>
              </a:tabLst>
            </a:pPr>
            <a:r>
              <a:rPr lang="en-US">
                <a:latin typeface="Tahoma" pitchFamily="34" charset="0"/>
                <a:ea typeface="ＭＳ Ｐゴシック" pitchFamily="-112" charset="-128"/>
              </a:rPr>
              <a:t>We need to hold ourselves responsible and accountable </a:t>
            </a:r>
            <a:br>
              <a:rPr lang="en-US">
                <a:latin typeface="Tahoma" pitchFamily="34" charset="0"/>
                <a:ea typeface="ＭＳ Ｐゴシック" pitchFamily="-112" charset="-128"/>
              </a:rPr>
            </a:br>
            <a:r>
              <a:rPr lang="en-US">
                <a:latin typeface="Tahoma" pitchFamily="34" charset="0"/>
                <a:ea typeface="ＭＳ Ｐゴシック" pitchFamily="-112" charset="-128"/>
              </a:rPr>
              <a:t>for all that we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37891"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24225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
        <p:nvSpPr>
          <p:cNvPr id="37893" name="Rectangle 5"/>
          <p:cNvSpPr>
            <a:spLocks noChangeArrowheads="1"/>
          </p:cNvSpPr>
          <p:nvPr/>
        </p:nvSpPr>
        <p:spPr bwMode="auto">
          <a:xfrm>
            <a:off x="395288" y="228600"/>
            <a:ext cx="8353425" cy="5935663"/>
          </a:xfrm>
          <a:prstGeom prst="rect">
            <a:avLst/>
          </a:prstGeom>
          <a:noFill/>
          <a:ln w="9525">
            <a:noFill/>
            <a:miter lim="800000"/>
            <a:headEnd/>
            <a:tailEnd/>
          </a:ln>
          <a:effectLst/>
        </p:spPr>
        <p:txBody>
          <a:bodyPr>
            <a:spAutoFit/>
          </a:bodyPr>
          <a:lstStyle/>
          <a:p>
            <a:r>
              <a:rPr lang="en-US">
                <a:solidFill>
                  <a:schemeClr val="bg1"/>
                </a:solidFill>
                <a:effectLst>
                  <a:outerShdw blurRad="38100" dist="38100" dir="2700000" algn="tl">
                    <a:srgbClr val="C0C0C0"/>
                  </a:outerShdw>
                </a:effectLst>
                <a:latin typeface="Tahoma" pitchFamily="34" charset="0"/>
              </a:rPr>
              <a:t>WAS IT A JOURNEY WORTH TAKING?</a:t>
            </a:r>
          </a:p>
          <a:p>
            <a:endParaRPr lang="en-US">
              <a:solidFill>
                <a:schemeClr val="bg1"/>
              </a:solidFill>
              <a:effectLst>
                <a:outerShdw blurRad="38100" dist="38100" dir="2700000" algn="tl">
                  <a:srgbClr val="C0C0C0"/>
                </a:outerShdw>
              </a:effectLst>
              <a:latin typeface="Tahoma" pitchFamily="34" charset="0"/>
            </a:endParaRPr>
          </a:p>
          <a:p>
            <a:r>
              <a:rPr lang="en-US" sz="4800">
                <a:solidFill>
                  <a:srgbClr val="FF0000"/>
                </a:solidFill>
                <a:effectLst>
                  <a:outerShdw blurRad="38100" dist="38100" dir="2700000" algn="tl">
                    <a:srgbClr val="C0C0C0"/>
                  </a:outerShdw>
                </a:effectLst>
                <a:latin typeface="Tahoma" pitchFamily="34" charset="0"/>
              </a:rPr>
              <a:t>ABSOLUTELY!</a:t>
            </a:r>
          </a:p>
          <a:p>
            <a:r>
              <a:rPr lang="en-US">
                <a:effectLst>
                  <a:outerShdw blurRad="38100" dist="38100" dir="2700000" algn="tl">
                    <a:srgbClr val="C0C0C0"/>
                  </a:outerShdw>
                </a:effectLst>
                <a:latin typeface="Tahoma" pitchFamily="34" charset="0"/>
              </a:rPr>
              <a:t>We found a new iceberg that embraces shared leadership!</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We listened to a diverse group of members from our colony!</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We started strengthening our culture by building the level of trust!</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We succeeded in a focused change initiative! </a:t>
            </a:r>
          </a:p>
          <a:p>
            <a:endParaRPr lang="en-US">
              <a:effectLst>
                <a:outerShdw blurRad="38100" dist="38100" dir="2700000" algn="tl">
                  <a:srgbClr val="C0C0C0"/>
                </a:outerShdw>
              </a:effectLst>
              <a:latin typeface="Tahoma" pitchFamily="34" charset="0"/>
            </a:endParaRPr>
          </a:p>
          <a:p>
            <a:r>
              <a:rPr lang="en-US">
                <a:effectLst>
                  <a:outerShdw blurRad="38100" dist="38100" dir="2700000" algn="tl">
                    <a:srgbClr val="C0C0C0"/>
                  </a:outerShdw>
                </a:effectLst>
                <a:latin typeface="Tahoma" pitchFamily="34" charset="0"/>
              </a:rPr>
              <a:t>We celebrated along the way!</a:t>
            </a:r>
          </a:p>
          <a:p>
            <a:endParaRPr lang="en-US">
              <a:solidFill>
                <a:schemeClr val="tx2"/>
              </a:solidFill>
              <a:effectLst>
                <a:outerShdw blurRad="38100" dist="38100" dir="2700000" algn="tl">
                  <a:srgbClr val="C0C0C0"/>
                </a:outerShdw>
              </a:effectLst>
              <a:latin typeface="Tahoma" pitchFamily="34" charset="0"/>
            </a:endParaRPr>
          </a:p>
          <a:p>
            <a:endParaRPr lang="en-US">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logo_gradient"/>
          <p:cNvPicPr>
            <a:picLocks noChangeAspect="1" noChangeArrowheads="1"/>
          </p:cNvPicPr>
          <p:nvPr/>
        </p:nvPicPr>
        <p:blipFill>
          <a:blip r:embed="rId2"/>
          <a:srcRect/>
          <a:stretch>
            <a:fillRect/>
          </a:stretch>
        </p:blipFill>
        <p:spPr bwMode="auto">
          <a:xfrm>
            <a:off x="-1588" y="-1588"/>
            <a:ext cx="9145588" cy="6859588"/>
          </a:xfrm>
          <a:prstGeom prst="rect">
            <a:avLst/>
          </a:prstGeom>
          <a:noFill/>
          <a:ln w="9525">
            <a:noFill/>
            <a:miter lim="800000"/>
            <a:headEnd/>
            <a:tailEnd/>
          </a:ln>
        </p:spPr>
      </p:pic>
      <p:sp>
        <p:nvSpPr>
          <p:cNvPr id="67587"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latin typeface="Tahoma" pitchFamily="34" charset="0"/>
              </a:rPr>
              <a:t>THANK YOU………….</a:t>
            </a:r>
            <a:endParaRPr lang="en-US">
              <a:solidFill>
                <a:schemeClr val="bg1"/>
              </a:solidFill>
              <a:latin typeface="Tahoma" pitchFamily="34" charset="0"/>
            </a:endParaRPr>
          </a:p>
        </p:txBody>
      </p:sp>
      <p:sp>
        <p:nvSpPr>
          <p:cNvPr id="67588" name="Text Box 6"/>
          <p:cNvSpPr txBox="1">
            <a:spLocks noChangeArrowheads="1"/>
          </p:cNvSpPr>
          <p:nvPr/>
        </p:nvSpPr>
        <p:spPr bwMode="auto">
          <a:xfrm>
            <a:off x="609600" y="1219200"/>
            <a:ext cx="8305800" cy="3338513"/>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676400"/>
            <a:ext cx="8001000" cy="3924151"/>
          </a:xfrm>
          <a:prstGeom prst="rect">
            <a:avLst/>
          </a:prstGeom>
          <a:noFill/>
          <a:ln w="9525">
            <a:noFill/>
            <a:miter lim="800000"/>
            <a:headEnd/>
            <a:tailEnd/>
          </a:ln>
        </p:spPr>
        <p:txBody>
          <a:bodyPr>
            <a:spAutoFit/>
          </a:bodyPr>
          <a:lstStyle/>
          <a:p>
            <a:pPr>
              <a:lnSpc>
                <a:spcPct val="160000"/>
              </a:lnSpc>
              <a:spcAft>
                <a:spcPts val="1000"/>
              </a:spcAft>
              <a:tabLst>
                <a:tab pos="114300" algn="l"/>
              </a:tabLst>
            </a:pPr>
            <a:r>
              <a:rPr lang="en-US" sz="4400" dirty="0">
                <a:latin typeface="Tahoma" pitchFamily="34" charset="0"/>
              </a:rPr>
              <a:t>Questions</a:t>
            </a:r>
            <a:r>
              <a:rPr lang="en-US" sz="4400" dirty="0" smtClean="0">
                <a:latin typeface="Tahoma" pitchFamily="34" charset="0"/>
              </a:rPr>
              <a:t>?????????</a:t>
            </a:r>
          </a:p>
          <a:p>
            <a:pPr>
              <a:lnSpc>
                <a:spcPct val="160000"/>
              </a:lnSpc>
              <a:spcAft>
                <a:spcPts val="1000"/>
              </a:spcAft>
              <a:tabLst>
                <a:tab pos="114300" algn="l"/>
              </a:tabLst>
            </a:pPr>
            <a:r>
              <a:rPr lang="en-US" sz="3200" i="1" dirty="0" smtClean="0">
                <a:latin typeface="Tahoma" pitchFamily="34" charset="0"/>
              </a:rPr>
              <a:t>Contact Information: Gretchen Carroll</a:t>
            </a:r>
          </a:p>
          <a:p>
            <a:pPr>
              <a:lnSpc>
                <a:spcPct val="160000"/>
              </a:lnSpc>
              <a:spcAft>
                <a:spcPts val="1000"/>
              </a:spcAft>
              <a:tabLst>
                <a:tab pos="114300" algn="l"/>
              </a:tabLst>
            </a:pPr>
            <a:r>
              <a:rPr lang="en-US" sz="3200" i="1" dirty="0" smtClean="0">
                <a:latin typeface="Tahoma" pitchFamily="34" charset="0"/>
                <a:hlinkClick r:id="rId3"/>
              </a:rPr>
              <a:t>Gretchen_carroll@owens.edu</a:t>
            </a:r>
            <a:endParaRPr lang="en-US" sz="3200" i="1" dirty="0" smtClean="0">
              <a:latin typeface="Tahoma" pitchFamily="34" charset="0"/>
            </a:endParaRPr>
          </a:p>
          <a:p>
            <a:pPr>
              <a:lnSpc>
                <a:spcPct val="160000"/>
              </a:lnSpc>
              <a:spcAft>
                <a:spcPts val="1000"/>
              </a:spcAft>
              <a:tabLst>
                <a:tab pos="114300" algn="l"/>
              </a:tabLst>
            </a:pPr>
            <a:r>
              <a:rPr lang="en-US" sz="3200" i="1" dirty="0" smtClean="0">
                <a:latin typeface="Tahoma" pitchFamily="34" charset="0"/>
              </a:rPr>
              <a:t>567-661-7234</a:t>
            </a:r>
            <a:endParaRPr lang="en-US" sz="3200" i="1"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logo_gradient"/>
          <p:cNvPicPr>
            <a:picLocks noChangeAspect="1" noChangeArrowheads="1"/>
          </p:cNvPicPr>
          <p:nvPr/>
        </p:nvPicPr>
        <p:blipFill>
          <a:blip r:embed="rId2"/>
          <a:srcRect/>
          <a:stretch>
            <a:fillRect/>
          </a:stretch>
        </p:blipFill>
        <p:spPr bwMode="auto">
          <a:xfrm>
            <a:off x="-1588" y="0"/>
            <a:ext cx="9145588" cy="6859588"/>
          </a:xfrm>
          <a:prstGeom prst="rect">
            <a:avLst/>
          </a:prstGeom>
          <a:noFill/>
          <a:ln w="9525">
            <a:noFill/>
            <a:miter lim="800000"/>
            <a:headEnd/>
            <a:tailEnd/>
          </a:ln>
        </p:spPr>
      </p:pic>
      <p:sp>
        <p:nvSpPr>
          <p:cNvPr id="4099"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Tahoma" pitchFamily="34" charset="0"/>
              </a:rPr>
              <a:t>WHAT IS OWENS COMMUNITY COLLEGE ?</a:t>
            </a:r>
            <a:endParaRPr lang="en-US" b="1">
              <a:solidFill>
                <a:schemeClr val="bg1"/>
              </a:solidFill>
              <a:latin typeface="Tahoma" pitchFamily="34" charset="0"/>
            </a:endParaRPr>
          </a:p>
        </p:txBody>
      </p:sp>
      <p:sp>
        <p:nvSpPr>
          <p:cNvPr id="4100" name="Text Box 6"/>
          <p:cNvSpPr txBox="1">
            <a:spLocks noChangeArrowheads="1"/>
          </p:cNvSpPr>
          <p:nvPr/>
        </p:nvSpPr>
        <p:spPr bwMode="auto">
          <a:xfrm>
            <a:off x="609600" y="1219200"/>
            <a:ext cx="8305800" cy="3375025"/>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143000"/>
            <a:ext cx="8001000" cy="4879975"/>
          </a:xfrm>
          <a:prstGeom prst="rect">
            <a:avLst/>
          </a:prstGeom>
          <a:noFill/>
          <a:ln w="9525">
            <a:noFill/>
            <a:miter lim="800000"/>
            <a:headEnd/>
            <a:tailEnd/>
          </a:ln>
        </p:spPr>
        <p:txBody>
          <a:bodyPr>
            <a:spAutoFit/>
          </a:bodyPr>
          <a:lstStyle/>
          <a:p>
            <a:pPr>
              <a:spcAft>
                <a:spcPts val="1000"/>
              </a:spcAft>
              <a:tabLst>
                <a:tab pos="114300" algn="l"/>
              </a:tabLst>
            </a:pPr>
            <a:r>
              <a:rPr lang="en-US" sz="3200" b="1" u="sng">
                <a:latin typeface="Tahoma" pitchFamily="34" charset="0"/>
              </a:rPr>
              <a:t>SYMPTOMS OF A PROBLEM</a:t>
            </a:r>
          </a:p>
          <a:p>
            <a:pPr>
              <a:spcAft>
                <a:spcPts val="1000"/>
              </a:spcAft>
              <a:tabLst>
                <a:tab pos="114300" algn="l"/>
              </a:tabLst>
            </a:pPr>
            <a:endParaRPr lang="en-US" sz="3200" b="1" u="sng">
              <a:latin typeface="Tahoma" pitchFamily="34" charset="0"/>
            </a:endParaRPr>
          </a:p>
          <a:p>
            <a:pPr>
              <a:spcAft>
                <a:spcPts val="1000"/>
              </a:spcAft>
              <a:tabLst>
                <a:tab pos="114300" algn="l"/>
              </a:tabLst>
            </a:pPr>
            <a:r>
              <a:rPr lang="en-US" sz="3200" b="1">
                <a:latin typeface="Tahoma" pitchFamily="34" charset="0"/>
              </a:rPr>
              <a:t>Perceived lack of trust</a:t>
            </a:r>
          </a:p>
          <a:p>
            <a:pPr>
              <a:spcAft>
                <a:spcPts val="1000"/>
              </a:spcAft>
              <a:tabLst>
                <a:tab pos="114300" algn="l"/>
              </a:tabLst>
            </a:pPr>
            <a:r>
              <a:rPr lang="en-US" sz="3200" b="1">
                <a:latin typeface="Tahoma" pitchFamily="34" charset="0"/>
              </a:rPr>
              <a:t>Communication issues</a:t>
            </a:r>
          </a:p>
          <a:p>
            <a:pPr>
              <a:spcAft>
                <a:spcPts val="1000"/>
              </a:spcAft>
              <a:tabLst>
                <a:tab pos="114300" algn="l"/>
              </a:tabLst>
            </a:pPr>
            <a:r>
              <a:rPr lang="en-US" sz="3200" b="1">
                <a:latin typeface="Tahoma" pitchFamily="34" charset="0"/>
              </a:rPr>
              <a:t>Dysfunctional decision-making</a:t>
            </a:r>
          </a:p>
          <a:p>
            <a:pPr>
              <a:spcAft>
                <a:spcPts val="1000"/>
              </a:spcAft>
              <a:tabLst>
                <a:tab pos="114300" algn="l"/>
              </a:tabLst>
            </a:pPr>
            <a:r>
              <a:rPr lang="en-US" sz="3200" b="1">
                <a:latin typeface="Tahoma" pitchFamily="34" charset="0"/>
              </a:rPr>
              <a:t>Few risk takers</a:t>
            </a:r>
          </a:p>
          <a:p>
            <a:pPr>
              <a:spcAft>
                <a:spcPts val="1000"/>
              </a:spcAft>
              <a:tabLst>
                <a:tab pos="114300" algn="l"/>
              </a:tabLst>
            </a:pPr>
            <a:r>
              <a:rPr lang="en-US" sz="3200" b="1">
                <a:latin typeface="Tahoma" pitchFamily="34" charset="0"/>
              </a:rPr>
              <a:t>Accreditation fog</a:t>
            </a:r>
          </a:p>
          <a:p>
            <a:pPr>
              <a:spcAft>
                <a:spcPts val="1000"/>
              </a:spcAft>
              <a:tabLst>
                <a:tab pos="114300" algn="l"/>
              </a:tabLst>
            </a:pPr>
            <a:endParaRPr lang="en-US" sz="3200" b="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logo_gradient"/>
          <p:cNvPicPr>
            <a:picLocks noChangeAspect="1" noChangeArrowheads="1"/>
          </p:cNvPicPr>
          <p:nvPr/>
        </p:nvPicPr>
        <p:blipFill>
          <a:blip r:embed="rId2"/>
          <a:srcRect/>
          <a:stretch>
            <a:fillRect/>
          </a:stretch>
        </p:blipFill>
        <p:spPr bwMode="auto">
          <a:xfrm>
            <a:off x="-1588" y="0"/>
            <a:ext cx="9145588" cy="6859588"/>
          </a:xfrm>
          <a:prstGeom prst="rect">
            <a:avLst/>
          </a:prstGeom>
          <a:noFill/>
          <a:ln w="9525">
            <a:noFill/>
            <a:miter lim="800000"/>
            <a:headEnd/>
            <a:tailEnd/>
          </a:ln>
        </p:spPr>
      </p:pic>
      <p:sp>
        <p:nvSpPr>
          <p:cNvPr id="5123"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Tahoma" pitchFamily="34" charset="0"/>
              </a:rPr>
              <a:t>WHAT IS OWENS COMMUNITY COLLEGE ?</a:t>
            </a:r>
            <a:endParaRPr lang="en-US" b="1">
              <a:solidFill>
                <a:schemeClr val="bg1"/>
              </a:solidFill>
              <a:latin typeface="Tahoma" pitchFamily="34" charset="0"/>
            </a:endParaRPr>
          </a:p>
        </p:txBody>
      </p:sp>
      <p:sp>
        <p:nvSpPr>
          <p:cNvPr id="5124" name="Text Box 6"/>
          <p:cNvSpPr txBox="1">
            <a:spLocks noChangeArrowheads="1"/>
          </p:cNvSpPr>
          <p:nvPr/>
        </p:nvSpPr>
        <p:spPr bwMode="auto">
          <a:xfrm>
            <a:off x="609600" y="1219200"/>
            <a:ext cx="8305800" cy="3375025"/>
          </a:xfrm>
          <a:prstGeom prst="rect">
            <a:avLst/>
          </a:prstGeom>
          <a:noFill/>
          <a:ln w="9525">
            <a:noFill/>
            <a:miter lim="800000"/>
            <a:headEnd/>
            <a:tailEnd/>
          </a:ln>
        </p:spPr>
        <p:txBody>
          <a:bodyPr>
            <a:spAutoFit/>
          </a:bodyPr>
          <a:lstStyle/>
          <a:p>
            <a:pPr>
              <a:spcAft>
                <a:spcPts val="1000"/>
              </a:spcAft>
              <a:tabLst>
                <a:tab pos="114300" algn="l"/>
              </a:tabLst>
            </a:pPr>
            <a:endParaRPr lang="en-US">
              <a:solidFill>
                <a:srgbClr val="0000FF"/>
              </a:solidFill>
              <a:latin typeface="Times New Roman" pitchFamily="18" charset="0"/>
            </a:endParaRPr>
          </a:p>
          <a:p>
            <a:pPr>
              <a:spcAft>
                <a:spcPts val="1000"/>
              </a:spcAft>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marL="342900" lvl="2">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Aft>
                <a:spcPts val="1000"/>
              </a:spcAft>
              <a:tabLst>
                <a:tab pos="114300" algn="l"/>
              </a:tabLst>
            </a:pPr>
            <a:endParaRPr lang="en-US">
              <a:latin typeface="Times New Roman" pitchFamily="18" charset="0"/>
            </a:endParaRPr>
          </a:p>
          <a:p>
            <a:pPr>
              <a:spcBef>
                <a:spcPct val="50000"/>
              </a:spcBef>
              <a:tabLst>
                <a:tab pos="114300" algn="l"/>
              </a:tabLst>
            </a:pPr>
            <a:endParaRPr lang="en-US"/>
          </a:p>
        </p:txBody>
      </p:sp>
      <p:sp>
        <p:nvSpPr>
          <p:cNvPr id="7" name="Rectangle 6"/>
          <p:cNvSpPr>
            <a:spLocks noChangeArrowheads="1"/>
          </p:cNvSpPr>
          <p:nvPr/>
        </p:nvSpPr>
        <p:spPr bwMode="auto">
          <a:xfrm>
            <a:off x="609600" y="1143000"/>
            <a:ext cx="8001000" cy="5367338"/>
          </a:xfrm>
          <a:prstGeom prst="rect">
            <a:avLst/>
          </a:prstGeom>
          <a:noFill/>
          <a:ln w="9525">
            <a:noFill/>
            <a:miter lim="800000"/>
            <a:headEnd/>
            <a:tailEnd/>
          </a:ln>
        </p:spPr>
        <p:txBody>
          <a:bodyPr>
            <a:spAutoFit/>
          </a:bodyPr>
          <a:lstStyle/>
          <a:p>
            <a:pPr>
              <a:spcAft>
                <a:spcPts val="1000"/>
              </a:spcAft>
              <a:tabLst>
                <a:tab pos="114300" algn="l"/>
              </a:tabLst>
            </a:pPr>
            <a:r>
              <a:rPr lang="en-US" sz="3200" b="1" u="sng">
                <a:latin typeface="Tahoma" pitchFamily="34" charset="0"/>
              </a:rPr>
              <a:t>SYMPTOMS OF A PROBLEM</a:t>
            </a:r>
          </a:p>
          <a:p>
            <a:pPr>
              <a:spcAft>
                <a:spcPts val="1000"/>
              </a:spcAft>
              <a:tabLst>
                <a:tab pos="114300" algn="l"/>
              </a:tabLst>
            </a:pPr>
            <a:endParaRPr lang="en-US" sz="3200" b="1">
              <a:latin typeface="Tahoma" pitchFamily="34" charset="0"/>
            </a:endParaRPr>
          </a:p>
          <a:p>
            <a:pPr>
              <a:spcAft>
                <a:spcPts val="1000"/>
              </a:spcAft>
              <a:tabLst>
                <a:tab pos="114300" algn="l"/>
              </a:tabLst>
            </a:pPr>
            <a:r>
              <a:rPr lang="en-US" sz="3200" b="1">
                <a:latin typeface="Tahoma" pitchFamily="34" charset="0"/>
              </a:rPr>
              <a:t>Dysfunctional committee structure</a:t>
            </a:r>
          </a:p>
          <a:p>
            <a:pPr>
              <a:spcAft>
                <a:spcPts val="1000"/>
              </a:spcAft>
              <a:tabLst>
                <a:tab pos="114300" algn="l"/>
              </a:tabLst>
            </a:pPr>
            <a:r>
              <a:rPr lang="en-US" sz="3200" b="1">
                <a:latin typeface="Tahoma" pitchFamily="34" charset="0"/>
              </a:rPr>
              <a:t>Lack of accountability</a:t>
            </a:r>
          </a:p>
          <a:p>
            <a:pPr>
              <a:spcAft>
                <a:spcPts val="1000"/>
              </a:spcAft>
              <a:tabLst>
                <a:tab pos="114300" algn="l"/>
              </a:tabLst>
            </a:pPr>
            <a:r>
              <a:rPr lang="en-US" sz="3200" b="1">
                <a:latin typeface="Tahoma" pitchFamily="34" charset="0"/>
              </a:rPr>
              <a:t>Institutional issues solved by a few people</a:t>
            </a:r>
          </a:p>
          <a:p>
            <a:pPr>
              <a:spcAft>
                <a:spcPts val="1000"/>
              </a:spcAft>
              <a:tabLst>
                <a:tab pos="114300" algn="l"/>
              </a:tabLst>
            </a:pPr>
            <a:r>
              <a:rPr lang="en-US" sz="3200" b="1">
                <a:latin typeface="Tahoma" pitchFamily="34" charset="0"/>
              </a:rPr>
              <a:t>Institutional culture change</a:t>
            </a: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147" name="Text Box 5"/>
          <p:cNvSpPr txBox="1">
            <a:spLocks noChangeArrowheads="1"/>
          </p:cNvSpPr>
          <p:nvPr/>
        </p:nvSpPr>
        <p:spPr bwMode="auto">
          <a:xfrm>
            <a:off x="152400" y="152400"/>
            <a:ext cx="8839200" cy="519113"/>
          </a:xfrm>
          <a:prstGeom prst="rect">
            <a:avLst/>
          </a:prstGeom>
          <a:noFill/>
          <a:ln w="9525">
            <a:noFill/>
            <a:miter lim="800000"/>
            <a:headEnd/>
            <a:tailEnd/>
          </a:ln>
        </p:spPr>
        <p:txBody>
          <a:bodyPr>
            <a:spAutoFit/>
          </a:bodyPr>
          <a:lstStyle/>
          <a:p>
            <a:pPr algn="ctr">
              <a:spcBef>
                <a:spcPct val="50000"/>
              </a:spcBef>
            </a:pPr>
            <a:r>
              <a:rPr lang="en-US" sz="2800" b="1">
                <a:solidFill>
                  <a:schemeClr val="bg1"/>
                </a:solidFill>
                <a:latin typeface="Tahoma" pitchFamily="34" charset="0"/>
              </a:rPr>
              <a:t>WHERE DID WE START ?</a:t>
            </a:r>
            <a:endParaRPr lang="en-US" b="1">
              <a:solidFill>
                <a:schemeClr val="bg1"/>
              </a:solidFill>
              <a:latin typeface="Tahoma" pitchFamily="34" charset="0"/>
            </a:endParaRPr>
          </a:p>
        </p:txBody>
      </p:sp>
      <p:sp>
        <p:nvSpPr>
          <p:cNvPr id="6148" name="Text Box 6"/>
          <p:cNvSpPr txBox="1">
            <a:spLocks noChangeArrowheads="1"/>
          </p:cNvSpPr>
          <p:nvPr/>
        </p:nvSpPr>
        <p:spPr bwMode="auto">
          <a:xfrm>
            <a:off x="609600" y="1219200"/>
            <a:ext cx="8305800" cy="8429625"/>
          </a:xfrm>
          <a:prstGeom prst="rect">
            <a:avLst/>
          </a:prstGeom>
          <a:noFill/>
          <a:ln w="9525">
            <a:noFill/>
            <a:miter lim="800000"/>
            <a:headEnd/>
            <a:tailEnd/>
          </a:ln>
        </p:spPr>
        <p:txBody>
          <a:bodyPr>
            <a:spAutoFit/>
          </a:bodyPr>
          <a:lstStyle/>
          <a:p>
            <a:pPr>
              <a:spcAft>
                <a:spcPts val="1000"/>
              </a:spcAft>
              <a:tabLst>
                <a:tab pos="114300" algn="l"/>
              </a:tabLst>
            </a:pPr>
            <a:r>
              <a:rPr lang="en-US" sz="3200" b="1">
                <a:latin typeface="Tahoma" pitchFamily="34" charset="0"/>
                <a:cs typeface="Tahoma" pitchFamily="34" charset="0"/>
              </a:rPr>
              <a:t>Met with key employee groups</a:t>
            </a:r>
          </a:p>
          <a:p>
            <a:pPr>
              <a:spcAft>
                <a:spcPts val="1000"/>
              </a:spcAft>
              <a:tabLst>
                <a:tab pos="114300" algn="l"/>
              </a:tabLst>
            </a:pPr>
            <a:endParaRPr lang="en-US" sz="3200" b="1">
              <a:latin typeface="Tahoma" pitchFamily="34" charset="0"/>
              <a:cs typeface="Tahoma" pitchFamily="34" charset="0"/>
            </a:endParaRPr>
          </a:p>
          <a:p>
            <a:pPr>
              <a:spcAft>
                <a:spcPts val="1000"/>
              </a:spcAft>
              <a:tabLst>
                <a:tab pos="114300" algn="l"/>
              </a:tabLst>
            </a:pPr>
            <a:r>
              <a:rPr lang="en-US" sz="3200" b="1">
                <a:latin typeface="Tahoma" pitchFamily="34" charset="0"/>
                <a:cs typeface="Tahoma" pitchFamily="34" charset="0"/>
              </a:rPr>
              <a:t>Group consensus on need for change</a:t>
            </a:r>
          </a:p>
          <a:p>
            <a:pPr>
              <a:spcAft>
                <a:spcPts val="1000"/>
              </a:spcAft>
              <a:tabLst>
                <a:tab pos="114300" algn="l"/>
              </a:tabLst>
            </a:pPr>
            <a:endParaRPr lang="en-US" sz="3200" b="1">
              <a:latin typeface="Tahoma" pitchFamily="34" charset="0"/>
              <a:cs typeface="Tahoma" pitchFamily="34" charset="0"/>
            </a:endParaRPr>
          </a:p>
          <a:p>
            <a:pPr>
              <a:spcAft>
                <a:spcPts val="1000"/>
              </a:spcAft>
              <a:tabLst>
                <a:tab pos="114300" algn="l"/>
              </a:tabLst>
            </a:pPr>
            <a:r>
              <a:rPr lang="en-US" sz="3200" b="1">
                <a:latin typeface="Tahoma" pitchFamily="34" charset="0"/>
                <a:cs typeface="Tahoma" pitchFamily="34" charset="0"/>
              </a:rPr>
              <a:t>Agreed to “pilot” a process management program</a:t>
            </a:r>
          </a:p>
          <a:p>
            <a:pPr>
              <a:spcAft>
                <a:spcPts val="1000"/>
              </a:spcAft>
              <a:tabLst>
                <a:tab pos="114300" algn="l"/>
              </a:tabLst>
            </a:pPr>
            <a:endParaRPr lang="en-US" sz="3200" b="1">
              <a:latin typeface="Tahoma" pitchFamily="34" charset="0"/>
              <a:cs typeface="Tahoma" pitchFamily="34" charset="0"/>
            </a:endParaRPr>
          </a:p>
          <a:p>
            <a:pPr>
              <a:spcAft>
                <a:spcPts val="1000"/>
              </a:spcAft>
              <a:tabLst>
                <a:tab pos="114300" algn="l"/>
              </a:tabLst>
            </a:pPr>
            <a:r>
              <a:rPr lang="en-US" sz="3200" b="1">
                <a:latin typeface="Tahoma" pitchFamily="34" charset="0"/>
                <a:cs typeface="Tahoma" pitchFamily="34" charset="0"/>
              </a:rPr>
              <a:t>Applied for AQIP</a:t>
            </a:r>
          </a:p>
          <a:p>
            <a:pPr>
              <a:spcAft>
                <a:spcPts val="1000"/>
              </a:spcAft>
              <a:tabLst>
                <a:tab pos="114300" algn="l"/>
              </a:tabLst>
            </a:pPr>
            <a:endParaRPr lang="en-US" sz="3200">
              <a:latin typeface="Tahoma" pitchFamily="34" charset="0"/>
              <a:cs typeface="Tahoma" pitchFamily="34" charset="0"/>
            </a:endParaRPr>
          </a:p>
          <a:p>
            <a:pPr marL="342900" lvl="2">
              <a:tabLst>
                <a:tab pos="114300" algn="l"/>
              </a:tabLst>
            </a:pPr>
            <a:endParaRPr lang="en-US" sz="3200">
              <a:latin typeface="Tahoma" pitchFamily="34" charset="0"/>
              <a:cs typeface="Tahoma" pitchFamily="34" charset="0"/>
            </a:endParaRPr>
          </a:p>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18256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pic>
        <p:nvPicPr>
          <p:cNvPr id="6152" name="Picture 8" descr="Academic Quality Improvement Program (AQIP) logo"/>
          <p:cNvPicPr>
            <a:picLocks noChangeAspect="1" noChangeArrowheads="1"/>
          </p:cNvPicPr>
          <p:nvPr/>
        </p:nvPicPr>
        <p:blipFill>
          <a:blip r:embed="rId3"/>
          <a:srcRect/>
          <a:stretch>
            <a:fillRect/>
          </a:stretch>
        </p:blipFill>
        <p:spPr bwMode="auto">
          <a:xfrm>
            <a:off x="5486400" y="4267200"/>
            <a:ext cx="2362200" cy="9604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7171"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Tahoma" pitchFamily="34" charset="0"/>
              </a:rPr>
              <a:t>PRELIMINARY RESULTS</a:t>
            </a:r>
          </a:p>
        </p:txBody>
      </p:sp>
      <p:sp>
        <p:nvSpPr>
          <p:cNvPr id="7172" name="Text Box 6"/>
          <p:cNvSpPr txBox="1">
            <a:spLocks noChangeArrowheads="1"/>
          </p:cNvSpPr>
          <p:nvPr/>
        </p:nvSpPr>
        <p:spPr bwMode="auto">
          <a:xfrm>
            <a:off x="609600" y="1219200"/>
            <a:ext cx="8305800" cy="7688263"/>
          </a:xfrm>
          <a:prstGeom prst="rect">
            <a:avLst/>
          </a:prstGeom>
          <a:noFill/>
          <a:ln w="9525">
            <a:noFill/>
            <a:miter lim="800000"/>
            <a:headEnd/>
            <a:tailEnd/>
          </a:ln>
        </p:spPr>
        <p:txBody>
          <a:bodyPr>
            <a:spAutoFit/>
          </a:bodyPr>
          <a:lstStyle/>
          <a:p>
            <a:pPr>
              <a:spcAft>
                <a:spcPts val="1000"/>
              </a:spcAft>
              <a:tabLst>
                <a:tab pos="114300" algn="l"/>
              </a:tabLst>
            </a:pPr>
            <a:r>
              <a:rPr lang="en-US" sz="3200" b="1">
                <a:latin typeface="Tahoma" pitchFamily="34" charset="0"/>
                <a:cs typeface="Tahoma" pitchFamily="34" charset="0"/>
              </a:rPr>
              <a:t>Involved all employee groups</a:t>
            </a:r>
          </a:p>
          <a:p>
            <a:pPr>
              <a:spcAft>
                <a:spcPts val="1000"/>
              </a:spcAft>
              <a:tabLst>
                <a:tab pos="114300" algn="l"/>
              </a:tabLst>
            </a:pPr>
            <a:endParaRPr lang="en-US" sz="3200" b="1">
              <a:latin typeface="Tahoma" pitchFamily="34" charset="0"/>
              <a:cs typeface="Tahoma" pitchFamily="34" charset="0"/>
            </a:endParaRPr>
          </a:p>
          <a:p>
            <a:pPr>
              <a:spcAft>
                <a:spcPts val="1000"/>
              </a:spcAft>
              <a:tabLst>
                <a:tab pos="114300" algn="l"/>
              </a:tabLst>
            </a:pPr>
            <a:r>
              <a:rPr lang="en-US" sz="3200" b="1">
                <a:latin typeface="Tahoma" pitchFamily="34" charset="0"/>
                <a:cs typeface="Tahoma" pitchFamily="34" charset="0"/>
              </a:rPr>
              <a:t>Highest involvement in accreditation activities in college history</a:t>
            </a:r>
          </a:p>
          <a:p>
            <a:pPr>
              <a:spcAft>
                <a:spcPts val="1000"/>
              </a:spcAft>
              <a:tabLst>
                <a:tab pos="114300" algn="l"/>
              </a:tabLst>
            </a:pPr>
            <a:endParaRPr lang="en-US" sz="3200" b="1">
              <a:latin typeface="Tahoma" pitchFamily="34" charset="0"/>
              <a:cs typeface="Tahoma" pitchFamily="34" charset="0"/>
            </a:endParaRPr>
          </a:p>
          <a:p>
            <a:pPr>
              <a:spcAft>
                <a:spcPts val="1000"/>
              </a:spcAft>
              <a:tabLst>
                <a:tab pos="114300" algn="l"/>
              </a:tabLst>
            </a:pPr>
            <a:r>
              <a:rPr lang="en-US" sz="3200" b="1">
                <a:latin typeface="Tahoma" pitchFamily="34" charset="0"/>
                <a:cs typeface="Tahoma" pitchFamily="34" charset="0"/>
              </a:rPr>
              <a:t>Some long-standing problems were actually solved !!!!!!!!!</a:t>
            </a:r>
          </a:p>
          <a:p>
            <a:pPr>
              <a:spcAft>
                <a:spcPts val="1000"/>
              </a:spcAft>
              <a:tabLst>
                <a:tab pos="114300" algn="l"/>
              </a:tabLst>
            </a:pPr>
            <a:endParaRPr lang="en-US" sz="3200">
              <a:latin typeface="Tahoma" pitchFamily="34" charset="0"/>
              <a:cs typeface="Tahoma" pitchFamily="34" charset="0"/>
            </a:endParaRPr>
          </a:p>
          <a:p>
            <a:pPr marL="342900" lvl="2">
              <a:tabLst>
                <a:tab pos="114300" algn="l"/>
              </a:tabLst>
            </a:pPr>
            <a:endParaRPr lang="en-US" sz="3200">
              <a:latin typeface="Tahoma" pitchFamily="34" charset="0"/>
              <a:cs typeface="Tahoma" pitchFamily="34" charset="0"/>
            </a:endParaRPr>
          </a:p>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18256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logo_gradien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8195"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Tahoma" pitchFamily="34" charset="0"/>
              </a:rPr>
              <a:t>NOW WHAT ????????</a:t>
            </a:r>
          </a:p>
        </p:txBody>
      </p:sp>
      <p:sp>
        <p:nvSpPr>
          <p:cNvPr id="8196" name="Text Box 6"/>
          <p:cNvSpPr txBox="1">
            <a:spLocks noChangeArrowheads="1"/>
          </p:cNvSpPr>
          <p:nvPr/>
        </p:nvSpPr>
        <p:spPr bwMode="auto">
          <a:xfrm>
            <a:off x="609600" y="1219200"/>
            <a:ext cx="8305800" cy="6781344"/>
          </a:xfrm>
          <a:prstGeom prst="rect">
            <a:avLst/>
          </a:prstGeom>
          <a:noFill/>
          <a:ln w="9525">
            <a:noFill/>
            <a:miter lim="800000"/>
            <a:headEnd/>
            <a:tailEnd/>
          </a:ln>
        </p:spPr>
        <p:txBody>
          <a:bodyPr>
            <a:spAutoFit/>
          </a:bodyPr>
          <a:lstStyle/>
          <a:p>
            <a:pPr algn="ctr">
              <a:spcAft>
                <a:spcPts val="1000"/>
              </a:spcAft>
              <a:tabLst>
                <a:tab pos="114300" algn="l"/>
              </a:tabLst>
            </a:pPr>
            <a:r>
              <a:rPr lang="en-US" sz="3200" b="1" smtClean="0">
                <a:latin typeface="Tahoma" pitchFamily="34" charset="0"/>
                <a:cs typeface="Tahoma" pitchFamily="34" charset="0"/>
              </a:rPr>
              <a:t>ALL RIGHT</a:t>
            </a:r>
            <a:endParaRPr lang="en-US" sz="3200" b="1">
              <a:latin typeface="Tahoma" pitchFamily="34" charset="0"/>
              <a:cs typeface="Tahoma" pitchFamily="34" charset="0"/>
            </a:endParaRPr>
          </a:p>
          <a:p>
            <a:pPr algn="ctr">
              <a:spcAft>
                <a:spcPts val="1000"/>
              </a:spcAft>
              <a:tabLst>
                <a:tab pos="114300" algn="l"/>
              </a:tabLst>
            </a:pPr>
            <a:r>
              <a:rPr lang="en-US" sz="3200" b="1" dirty="0">
                <a:latin typeface="Tahoma" pitchFamily="34" charset="0"/>
                <a:cs typeface="Tahoma" pitchFamily="34" charset="0"/>
              </a:rPr>
              <a:t>THERE MIGHT BE SOMETHING HERE,</a:t>
            </a:r>
          </a:p>
          <a:p>
            <a:pPr algn="ctr">
              <a:spcAft>
                <a:spcPts val="1000"/>
              </a:spcAft>
              <a:tabLst>
                <a:tab pos="114300" algn="l"/>
              </a:tabLst>
            </a:pPr>
            <a:r>
              <a:rPr lang="en-US" sz="3200" b="1" dirty="0">
                <a:latin typeface="Tahoma" pitchFamily="34" charset="0"/>
                <a:cs typeface="Tahoma" pitchFamily="34" charset="0"/>
              </a:rPr>
              <a:t>NOW WHAT ?????</a:t>
            </a:r>
          </a:p>
          <a:p>
            <a:pPr algn="ctr">
              <a:spcAft>
                <a:spcPts val="1000"/>
              </a:spcAft>
              <a:tabLst>
                <a:tab pos="114300" algn="l"/>
              </a:tabLst>
            </a:pPr>
            <a:endParaRPr lang="en-US" sz="3200" b="1" dirty="0">
              <a:latin typeface="Tahoma" pitchFamily="34" charset="0"/>
              <a:cs typeface="Tahoma" pitchFamily="34" charset="0"/>
            </a:endParaRPr>
          </a:p>
          <a:p>
            <a:pPr algn="ctr">
              <a:spcAft>
                <a:spcPts val="1000"/>
              </a:spcAft>
              <a:tabLst>
                <a:tab pos="114300" algn="l"/>
              </a:tabLst>
            </a:pPr>
            <a:endParaRPr lang="en-US" sz="3200" b="1" dirty="0">
              <a:latin typeface="Tahoma" pitchFamily="34" charset="0"/>
              <a:cs typeface="Tahoma" pitchFamily="34" charset="0"/>
            </a:endParaRPr>
          </a:p>
          <a:p>
            <a:pPr>
              <a:spcAft>
                <a:spcPts val="1000"/>
              </a:spcAft>
              <a:tabLst>
                <a:tab pos="114300" algn="l"/>
              </a:tabLst>
            </a:pPr>
            <a:endParaRPr lang="en-US" sz="3200" dirty="0">
              <a:latin typeface="Tahoma" pitchFamily="34" charset="0"/>
              <a:cs typeface="Tahoma" pitchFamily="34" charset="0"/>
            </a:endParaRPr>
          </a:p>
          <a:p>
            <a:pPr marL="342900" lvl="2">
              <a:tabLst>
                <a:tab pos="114300" algn="l"/>
              </a:tabLst>
            </a:pPr>
            <a:endParaRPr lang="en-US" sz="3200" dirty="0">
              <a:latin typeface="Tahoma" pitchFamily="34" charset="0"/>
              <a:cs typeface="Tahoma" pitchFamily="34" charset="0"/>
            </a:endParaRPr>
          </a:p>
          <a:p>
            <a:pPr marL="342900" lvl="2">
              <a:tabLst>
                <a:tab pos="114300" algn="l"/>
              </a:tabLst>
            </a:pPr>
            <a:endParaRPr lang="en-US" sz="3200" dirty="0">
              <a:latin typeface="Tahoma" pitchFamily="34" charset="0"/>
              <a:cs typeface="Tahoma" pitchFamily="34" charset="0"/>
            </a:endParaRPr>
          </a:p>
          <a:p>
            <a:pPr>
              <a:spcAft>
                <a:spcPts val="1000"/>
              </a:spcAft>
              <a:tabLst>
                <a:tab pos="114300" algn="l"/>
              </a:tabLst>
            </a:pPr>
            <a:endParaRPr lang="en-US" sz="3200" dirty="0">
              <a:latin typeface="Tahoma" pitchFamily="34" charset="0"/>
              <a:cs typeface="Tahoma" pitchFamily="34" charset="0"/>
            </a:endParaRPr>
          </a:p>
          <a:p>
            <a:pPr>
              <a:spcAft>
                <a:spcPts val="1000"/>
              </a:spcAft>
              <a:tabLst>
                <a:tab pos="114300" algn="l"/>
              </a:tabLst>
            </a:pPr>
            <a:endParaRPr lang="en-US" sz="3200" dirty="0">
              <a:latin typeface="Tahoma" pitchFamily="34" charset="0"/>
              <a:cs typeface="Tahoma" pitchFamily="34" charset="0"/>
            </a:endParaRPr>
          </a:p>
          <a:p>
            <a:pPr>
              <a:spcBef>
                <a:spcPct val="50000"/>
              </a:spcBef>
              <a:tabLst>
                <a:tab pos="114300" algn="l"/>
              </a:tabLst>
            </a:pPr>
            <a:endParaRPr lang="en-US" sz="3200" dirty="0">
              <a:latin typeface="Tahoma" pitchFamily="34" charset="0"/>
              <a:cs typeface="Tahoma" pitchFamily="34" charset="0"/>
            </a:endParaRPr>
          </a:p>
        </p:txBody>
      </p:sp>
      <p:sp>
        <p:nvSpPr>
          <p:cNvPr id="7" name="Rectangle 6"/>
          <p:cNvSpPr>
            <a:spLocks noChangeArrowheads="1"/>
          </p:cNvSpPr>
          <p:nvPr/>
        </p:nvSpPr>
        <p:spPr bwMode="auto">
          <a:xfrm>
            <a:off x="609600" y="1143000"/>
            <a:ext cx="8001000" cy="1825625"/>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pic>
        <p:nvPicPr>
          <p:cNvPr id="8198" name="Picture 2"/>
          <p:cNvPicPr>
            <a:picLocks noChangeAspect="1" noChangeArrowheads="1"/>
          </p:cNvPicPr>
          <p:nvPr/>
        </p:nvPicPr>
        <p:blipFill>
          <a:blip r:embed="rId3"/>
          <a:srcRect/>
          <a:stretch>
            <a:fillRect/>
          </a:stretch>
        </p:blipFill>
        <p:spPr bwMode="auto">
          <a:xfrm>
            <a:off x="2819400" y="3276600"/>
            <a:ext cx="33528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logo_gradient"/>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9219" name="Text Box 5"/>
          <p:cNvSpPr txBox="1">
            <a:spLocks noChangeArrowheads="1"/>
          </p:cNvSpPr>
          <p:nvPr/>
        </p:nvSpPr>
        <p:spPr bwMode="auto">
          <a:xfrm>
            <a:off x="152400" y="152400"/>
            <a:ext cx="8839200" cy="457200"/>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Tahoma" pitchFamily="34" charset="0"/>
              </a:rPr>
              <a:t>A MISSING COMPONENT</a:t>
            </a:r>
          </a:p>
        </p:txBody>
      </p:sp>
      <p:sp>
        <p:nvSpPr>
          <p:cNvPr id="9220" name="Text Box 6"/>
          <p:cNvSpPr txBox="1">
            <a:spLocks noChangeArrowheads="1"/>
          </p:cNvSpPr>
          <p:nvPr/>
        </p:nvSpPr>
        <p:spPr bwMode="auto">
          <a:xfrm>
            <a:off x="609600" y="1219200"/>
            <a:ext cx="8305800" cy="2565400"/>
          </a:xfrm>
          <a:prstGeom prst="rect">
            <a:avLst/>
          </a:prstGeom>
          <a:noFill/>
          <a:ln w="9525">
            <a:noFill/>
            <a:miter lim="800000"/>
            <a:headEnd/>
            <a:tailEnd/>
          </a:ln>
        </p:spPr>
        <p:txBody>
          <a:bodyPr>
            <a:spAutoFit/>
          </a:bodyPr>
          <a:lstStyle/>
          <a:p>
            <a:pPr marL="342900" lvl="2">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Aft>
                <a:spcPts val="1000"/>
              </a:spcAft>
              <a:tabLst>
                <a:tab pos="114300" algn="l"/>
              </a:tabLst>
            </a:pPr>
            <a:endParaRPr lang="en-US" sz="3200">
              <a:latin typeface="Tahoma" pitchFamily="34" charset="0"/>
              <a:cs typeface="Tahoma" pitchFamily="34" charset="0"/>
            </a:endParaRPr>
          </a:p>
          <a:p>
            <a:pPr>
              <a:spcBef>
                <a:spcPct val="50000"/>
              </a:spcBef>
              <a:tabLst>
                <a:tab pos="114300" algn="l"/>
              </a:tabLst>
            </a:pPr>
            <a:endParaRPr lang="en-US" sz="3200">
              <a:latin typeface="Tahoma" pitchFamily="34" charset="0"/>
              <a:cs typeface="Tahoma" pitchFamily="34" charset="0"/>
            </a:endParaRPr>
          </a:p>
        </p:txBody>
      </p:sp>
      <p:sp>
        <p:nvSpPr>
          <p:cNvPr id="7" name="Rectangle 6"/>
          <p:cNvSpPr>
            <a:spLocks noChangeArrowheads="1"/>
          </p:cNvSpPr>
          <p:nvPr/>
        </p:nvSpPr>
        <p:spPr bwMode="auto">
          <a:xfrm>
            <a:off x="609600" y="1143000"/>
            <a:ext cx="8001000" cy="5473700"/>
          </a:xfrm>
          <a:prstGeom prst="rect">
            <a:avLst/>
          </a:prstGeom>
          <a:noFill/>
          <a:ln w="9525">
            <a:noFill/>
            <a:miter lim="800000"/>
            <a:headEnd/>
            <a:tailEnd/>
          </a:ln>
        </p:spPr>
        <p:txBody>
          <a:bodyPr>
            <a:spAutoFit/>
          </a:bodyPr>
          <a:lstStyle/>
          <a:p>
            <a:pPr>
              <a:spcAft>
                <a:spcPts val="1000"/>
              </a:spcAft>
              <a:tabLst>
                <a:tab pos="114300" algn="l"/>
              </a:tabLst>
            </a:pPr>
            <a:endParaRPr lang="en-US" sz="3200" b="1">
              <a:latin typeface="Tahoma" pitchFamily="34" charset="0"/>
            </a:endParaRPr>
          </a:p>
          <a:p>
            <a:pPr>
              <a:spcAft>
                <a:spcPts val="1000"/>
              </a:spcAft>
              <a:tabLst>
                <a:tab pos="114300" algn="l"/>
              </a:tabLst>
            </a:pPr>
            <a:r>
              <a:rPr lang="en-US" sz="3200" b="1">
                <a:latin typeface="Tahoma" pitchFamily="34" charset="0"/>
              </a:rPr>
              <a:t>We still needed to change the culture of the institution to provide a foundation for AQIP and continuous improvement.</a:t>
            </a:r>
          </a:p>
          <a:p>
            <a:pPr>
              <a:spcAft>
                <a:spcPts val="1000"/>
              </a:spcAft>
              <a:tabLst>
                <a:tab pos="114300" algn="l"/>
              </a:tabLst>
            </a:pPr>
            <a:r>
              <a:rPr lang="en-US" sz="3200" b="1">
                <a:latin typeface="Tahoma" pitchFamily="34" charset="0"/>
              </a:rPr>
              <a:t>We also needed a model that could help us navigate three very important initiatives.</a:t>
            </a:r>
          </a:p>
          <a:p>
            <a:pPr>
              <a:spcAft>
                <a:spcPts val="1000"/>
              </a:spcAft>
              <a:tabLst>
                <a:tab pos="114300" algn="l"/>
              </a:tabLst>
            </a:pPr>
            <a:endParaRPr lang="en-US" sz="3200" b="1">
              <a:latin typeface="Tahoma" pitchFamily="34" charset="0"/>
            </a:endParaRPr>
          </a:p>
          <a:p>
            <a:pPr>
              <a:spcAft>
                <a:spcPts val="1000"/>
              </a:spcAft>
              <a:tabLst>
                <a:tab pos="114300" algn="l"/>
              </a:tabLst>
            </a:pPr>
            <a:endParaRPr lang="en-US" sz="3200" b="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5261</TotalTime>
  <Words>2157</Words>
  <Application>Microsoft PowerPoint</Application>
  <PresentationFormat>On-screen Show (4:3)</PresentationFormat>
  <Paragraphs>415</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Manager/>
  <Company>뿿_</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Amy Karlovec</dc:creator>
  <cp:keywords/>
  <dc:description/>
  <cp:lastModifiedBy>Information Technology Services</cp:lastModifiedBy>
  <cp:revision>94</cp:revision>
  <cp:lastPrinted>2007-08-03T12:57:33Z</cp:lastPrinted>
  <dcterms:created xsi:type="dcterms:W3CDTF">2007-07-27T19:11:41Z</dcterms:created>
  <dcterms:modified xsi:type="dcterms:W3CDTF">2009-06-14T07:44:25Z</dcterms:modified>
  <cp:category/>
</cp:coreProperties>
</file>